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4"/>
  </p:notesMasterIdLst>
  <p:sldIdLst>
    <p:sldId id="256" r:id="rId2"/>
    <p:sldId id="257" r:id="rId3"/>
    <p:sldId id="25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429" r:id="rId22"/>
    <p:sldId id="310" r:id="rId23"/>
    <p:sldId id="311" r:id="rId24"/>
    <p:sldId id="312" r:id="rId25"/>
    <p:sldId id="313" r:id="rId26"/>
    <p:sldId id="314" r:id="rId27"/>
    <p:sldId id="315" r:id="rId28"/>
    <p:sldId id="316" r:id="rId29"/>
    <p:sldId id="319" r:id="rId30"/>
    <p:sldId id="320" r:id="rId31"/>
    <p:sldId id="321" r:id="rId32"/>
    <p:sldId id="322" r:id="rId33"/>
    <p:sldId id="323" r:id="rId34"/>
    <p:sldId id="324" r:id="rId35"/>
    <p:sldId id="325" r:id="rId36"/>
    <p:sldId id="326" r:id="rId37"/>
    <p:sldId id="327" r:id="rId38"/>
    <p:sldId id="328" r:id="rId39"/>
    <p:sldId id="329" r:id="rId40"/>
    <p:sldId id="345" r:id="rId41"/>
    <p:sldId id="346" r:id="rId42"/>
    <p:sldId id="347" r:id="rId43"/>
    <p:sldId id="348" r:id="rId44"/>
    <p:sldId id="349" r:id="rId45"/>
    <p:sldId id="350"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8" r:id="rId61"/>
    <p:sldId id="369" r:id="rId62"/>
    <p:sldId id="370" r:id="rId63"/>
    <p:sldId id="371" r:id="rId64"/>
    <p:sldId id="372" r:id="rId65"/>
    <p:sldId id="373" r:id="rId66"/>
    <p:sldId id="374" r:id="rId67"/>
    <p:sldId id="375" r:id="rId68"/>
    <p:sldId id="377" r:id="rId69"/>
    <p:sldId id="378" r:id="rId70"/>
    <p:sldId id="379" r:id="rId71"/>
    <p:sldId id="381" r:id="rId72"/>
    <p:sldId id="380" r:id="rId73"/>
    <p:sldId id="382" r:id="rId74"/>
    <p:sldId id="428" r:id="rId75"/>
    <p:sldId id="427" r:id="rId76"/>
    <p:sldId id="430" r:id="rId77"/>
    <p:sldId id="431" r:id="rId78"/>
    <p:sldId id="432" r:id="rId79"/>
    <p:sldId id="433" r:id="rId80"/>
    <p:sldId id="434" r:id="rId81"/>
    <p:sldId id="435" r:id="rId82"/>
    <p:sldId id="436" r:id="rId83"/>
    <p:sldId id="437" r:id="rId84"/>
    <p:sldId id="438" r:id="rId85"/>
    <p:sldId id="440" r:id="rId86"/>
    <p:sldId id="441" r:id="rId87"/>
    <p:sldId id="442" r:id="rId88"/>
    <p:sldId id="443" r:id="rId89"/>
    <p:sldId id="444" r:id="rId90"/>
    <p:sldId id="445" r:id="rId91"/>
    <p:sldId id="446" r:id="rId92"/>
    <p:sldId id="447" r:id="rId93"/>
    <p:sldId id="448" r:id="rId94"/>
    <p:sldId id="439" r:id="rId95"/>
    <p:sldId id="449" r:id="rId96"/>
    <p:sldId id="450" r:id="rId97"/>
    <p:sldId id="451" r:id="rId98"/>
    <p:sldId id="452" r:id="rId99"/>
    <p:sldId id="453" r:id="rId100"/>
    <p:sldId id="454" r:id="rId101"/>
    <p:sldId id="455" r:id="rId102"/>
    <p:sldId id="456" r:id="rId103"/>
    <p:sldId id="457" r:id="rId104"/>
    <p:sldId id="458" r:id="rId105"/>
    <p:sldId id="459" r:id="rId106"/>
    <p:sldId id="460" r:id="rId107"/>
    <p:sldId id="461" r:id="rId108"/>
    <p:sldId id="462" r:id="rId109"/>
    <p:sldId id="463" r:id="rId110"/>
    <p:sldId id="465" r:id="rId111"/>
    <p:sldId id="466" r:id="rId112"/>
    <p:sldId id="467" r:id="rId113"/>
    <p:sldId id="468" r:id="rId114"/>
    <p:sldId id="469" r:id="rId115"/>
    <p:sldId id="470" r:id="rId116"/>
    <p:sldId id="471" r:id="rId117"/>
    <p:sldId id="472" r:id="rId118"/>
    <p:sldId id="473" r:id="rId119"/>
    <p:sldId id="474" r:id="rId120"/>
    <p:sldId id="475" r:id="rId121"/>
    <p:sldId id="476" r:id="rId122"/>
    <p:sldId id="477" r:id="rId123"/>
    <p:sldId id="478" r:id="rId124"/>
    <p:sldId id="479" r:id="rId125"/>
    <p:sldId id="480" r:id="rId126"/>
    <p:sldId id="481" r:id="rId127"/>
    <p:sldId id="482" r:id="rId128"/>
    <p:sldId id="483" r:id="rId129"/>
    <p:sldId id="484" r:id="rId130"/>
    <p:sldId id="485" r:id="rId131"/>
    <p:sldId id="486" r:id="rId132"/>
    <p:sldId id="487" r:id="rId133"/>
    <p:sldId id="488" r:id="rId134"/>
    <p:sldId id="489" r:id="rId135"/>
    <p:sldId id="490" r:id="rId136"/>
    <p:sldId id="491" r:id="rId137"/>
    <p:sldId id="492" r:id="rId138"/>
    <p:sldId id="493" r:id="rId139"/>
    <p:sldId id="494" r:id="rId140"/>
    <p:sldId id="495" r:id="rId141"/>
    <p:sldId id="496" r:id="rId142"/>
    <p:sldId id="497" r:id="rId143"/>
    <p:sldId id="498" r:id="rId144"/>
    <p:sldId id="499" r:id="rId145"/>
    <p:sldId id="500" r:id="rId146"/>
    <p:sldId id="501" r:id="rId147"/>
    <p:sldId id="502" r:id="rId148"/>
    <p:sldId id="503" r:id="rId149"/>
    <p:sldId id="504" r:id="rId150"/>
    <p:sldId id="505" r:id="rId151"/>
    <p:sldId id="506" r:id="rId152"/>
    <p:sldId id="507" r:id="rId153"/>
    <p:sldId id="508" r:id="rId154"/>
    <p:sldId id="509" r:id="rId155"/>
    <p:sldId id="510" r:id="rId156"/>
    <p:sldId id="511" r:id="rId157"/>
    <p:sldId id="512" r:id="rId158"/>
    <p:sldId id="513" r:id="rId159"/>
    <p:sldId id="514" r:id="rId160"/>
    <p:sldId id="515" r:id="rId161"/>
    <p:sldId id="516" r:id="rId162"/>
    <p:sldId id="518" r:id="rId163"/>
    <p:sldId id="519" r:id="rId164"/>
    <p:sldId id="520" r:id="rId165"/>
    <p:sldId id="517" r:id="rId166"/>
    <p:sldId id="521" r:id="rId167"/>
    <p:sldId id="522" r:id="rId168"/>
    <p:sldId id="523" r:id="rId169"/>
    <p:sldId id="524" r:id="rId170"/>
    <p:sldId id="525" r:id="rId171"/>
    <p:sldId id="526" r:id="rId172"/>
    <p:sldId id="527" r:id="rId17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9"/>
    <a:srgbClr val="FF0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9"/>
    <p:restoredTop sz="94109"/>
  </p:normalViewPr>
  <p:slideViewPr>
    <p:cSldViewPr snapToGrid="0" snapToObjects="1">
      <p:cViewPr varScale="1">
        <p:scale>
          <a:sx n="68" d="100"/>
          <a:sy n="68" d="100"/>
        </p:scale>
        <p:origin x="3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E0BEE-7D27-8346-B513-22728964E280}" type="doc">
      <dgm:prSet loTypeId="urn:microsoft.com/office/officeart/2005/8/layout/orgChart1" loCatId="" qsTypeId="urn:microsoft.com/office/officeart/2005/8/quickstyle/3d1" qsCatId="3D" csTypeId="urn:microsoft.com/office/officeart/2005/8/colors/accent1_2" csCatId="accent1" phldr="1"/>
      <dgm:spPr/>
      <dgm:t>
        <a:bodyPr/>
        <a:lstStyle/>
        <a:p>
          <a:endParaRPr lang="es-ES"/>
        </a:p>
      </dgm:t>
    </dgm:pt>
    <dgm:pt modelId="{61458EBF-7ACA-A240-9391-71CE0DA6EB10}">
      <dgm:prSet phldrT="[Texto]"/>
      <dgm:spPr/>
      <dgm:t>
        <a:bodyPr/>
        <a:lstStyle/>
        <a:p>
          <a:r>
            <a:rPr lang="es-ES" dirty="0"/>
            <a:t>Algoritmos</a:t>
          </a:r>
        </a:p>
      </dgm:t>
    </dgm:pt>
    <dgm:pt modelId="{D008422B-38C5-8348-B3CC-98FAEC42617E}" type="parTrans" cxnId="{F6A7580C-DB16-934B-B2C9-D873B12CEB80}">
      <dgm:prSet/>
      <dgm:spPr/>
      <dgm:t>
        <a:bodyPr/>
        <a:lstStyle/>
        <a:p>
          <a:endParaRPr lang="es-ES"/>
        </a:p>
      </dgm:t>
    </dgm:pt>
    <dgm:pt modelId="{89F0F317-7560-A442-A5AC-5EA692FEE832}" type="sibTrans" cxnId="{F6A7580C-DB16-934B-B2C9-D873B12CEB80}">
      <dgm:prSet/>
      <dgm:spPr/>
      <dgm:t>
        <a:bodyPr/>
        <a:lstStyle/>
        <a:p>
          <a:endParaRPr lang="es-ES"/>
        </a:p>
      </dgm:t>
    </dgm:pt>
    <dgm:pt modelId="{99166516-1EE5-4B40-9683-68B74A8DF844}">
      <dgm:prSet phldrT="[Texto]"/>
      <dgm:spPr/>
      <dgm:t>
        <a:bodyPr/>
        <a:lstStyle/>
        <a:p>
          <a:r>
            <a:rPr lang="es-ES" dirty="0"/>
            <a:t>Informales</a:t>
          </a:r>
        </a:p>
      </dgm:t>
    </dgm:pt>
    <dgm:pt modelId="{60C9F65D-87C4-2C48-A184-71BEBF3D9AEF}" type="parTrans" cxnId="{46E7E8F3-C36C-9643-B45E-C9395F77D74D}">
      <dgm:prSet/>
      <dgm:spPr/>
      <dgm:t>
        <a:bodyPr/>
        <a:lstStyle/>
        <a:p>
          <a:endParaRPr lang="es-ES"/>
        </a:p>
      </dgm:t>
    </dgm:pt>
    <dgm:pt modelId="{4D5753D3-F6D4-F041-B2D2-B89AE1FE4A7C}" type="sibTrans" cxnId="{46E7E8F3-C36C-9643-B45E-C9395F77D74D}">
      <dgm:prSet/>
      <dgm:spPr/>
      <dgm:t>
        <a:bodyPr/>
        <a:lstStyle/>
        <a:p>
          <a:endParaRPr lang="es-ES"/>
        </a:p>
      </dgm:t>
    </dgm:pt>
    <dgm:pt modelId="{57F54E8C-16C3-D648-B12F-0C78DC0C8959}">
      <dgm:prSet phldrT="[Texto]"/>
      <dgm:spPr/>
      <dgm:t>
        <a:bodyPr/>
        <a:lstStyle/>
        <a:p>
          <a:r>
            <a:rPr lang="es-ES" dirty="0"/>
            <a:t>Computacionales</a:t>
          </a:r>
        </a:p>
      </dgm:t>
    </dgm:pt>
    <dgm:pt modelId="{13F07B35-85E9-414D-BA3B-2B7BEEB2D077}" type="parTrans" cxnId="{D2D46B22-5B98-1544-A650-CA13561605A8}">
      <dgm:prSet/>
      <dgm:spPr/>
      <dgm:t>
        <a:bodyPr/>
        <a:lstStyle/>
        <a:p>
          <a:endParaRPr lang="es-ES"/>
        </a:p>
      </dgm:t>
    </dgm:pt>
    <dgm:pt modelId="{9B549BA6-1875-564D-9996-9F6C35C5B10C}" type="sibTrans" cxnId="{D2D46B22-5B98-1544-A650-CA13561605A8}">
      <dgm:prSet/>
      <dgm:spPr/>
      <dgm:t>
        <a:bodyPr/>
        <a:lstStyle/>
        <a:p>
          <a:endParaRPr lang="es-ES"/>
        </a:p>
      </dgm:t>
    </dgm:pt>
    <dgm:pt modelId="{14E9357A-E7A9-3F47-90FA-9F84F60E7894}" type="pres">
      <dgm:prSet presAssocID="{A32E0BEE-7D27-8346-B513-22728964E280}" presName="hierChild1" presStyleCnt="0">
        <dgm:presLayoutVars>
          <dgm:orgChart val="1"/>
          <dgm:chPref val="1"/>
          <dgm:dir/>
          <dgm:animOne val="branch"/>
          <dgm:animLvl val="lvl"/>
          <dgm:resizeHandles/>
        </dgm:presLayoutVars>
      </dgm:prSet>
      <dgm:spPr/>
    </dgm:pt>
    <dgm:pt modelId="{FE398951-AE44-3048-97DC-4417DC6E3CE4}" type="pres">
      <dgm:prSet presAssocID="{61458EBF-7ACA-A240-9391-71CE0DA6EB10}" presName="hierRoot1" presStyleCnt="0">
        <dgm:presLayoutVars>
          <dgm:hierBranch val="init"/>
        </dgm:presLayoutVars>
      </dgm:prSet>
      <dgm:spPr/>
    </dgm:pt>
    <dgm:pt modelId="{3631E654-B70A-5248-A7B4-43CBAE3AE1AF}" type="pres">
      <dgm:prSet presAssocID="{61458EBF-7ACA-A240-9391-71CE0DA6EB10}" presName="rootComposite1" presStyleCnt="0"/>
      <dgm:spPr/>
    </dgm:pt>
    <dgm:pt modelId="{636F5BF3-92C1-B84F-A4A6-056F2F0BFCFD}" type="pres">
      <dgm:prSet presAssocID="{61458EBF-7ACA-A240-9391-71CE0DA6EB10}" presName="rootText1" presStyleLbl="node0" presStyleIdx="0" presStyleCnt="1" custLinFactNeighborY="-49">
        <dgm:presLayoutVars>
          <dgm:chPref val="3"/>
        </dgm:presLayoutVars>
      </dgm:prSet>
      <dgm:spPr/>
    </dgm:pt>
    <dgm:pt modelId="{239E5E4B-082A-2C4B-A2FD-327AAF926FF1}" type="pres">
      <dgm:prSet presAssocID="{61458EBF-7ACA-A240-9391-71CE0DA6EB10}" presName="rootConnector1" presStyleLbl="node1" presStyleIdx="0" presStyleCnt="0"/>
      <dgm:spPr/>
    </dgm:pt>
    <dgm:pt modelId="{A2C2301A-5E65-144C-A576-BA4391C42077}" type="pres">
      <dgm:prSet presAssocID="{61458EBF-7ACA-A240-9391-71CE0DA6EB10}" presName="hierChild2" presStyleCnt="0"/>
      <dgm:spPr/>
    </dgm:pt>
    <dgm:pt modelId="{C1B1020D-D409-9742-BBD5-208D34F16257}" type="pres">
      <dgm:prSet presAssocID="{60C9F65D-87C4-2C48-A184-71BEBF3D9AEF}" presName="Name37" presStyleLbl="parChTrans1D2" presStyleIdx="0" presStyleCnt="2"/>
      <dgm:spPr/>
    </dgm:pt>
    <dgm:pt modelId="{2A83CD61-5B9C-1B4A-ADD5-D90BDCC901F4}" type="pres">
      <dgm:prSet presAssocID="{99166516-1EE5-4B40-9683-68B74A8DF844}" presName="hierRoot2" presStyleCnt="0">
        <dgm:presLayoutVars>
          <dgm:hierBranch val="init"/>
        </dgm:presLayoutVars>
      </dgm:prSet>
      <dgm:spPr/>
    </dgm:pt>
    <dgm:pt modelId="{0437FE33-B3D5-8445-8097-053DC7843FF6}" type="pres">
      <dgm:prSet presAssocID="{99166516-1EE5-4B40-9683-68B74A8DF844}" presName="rootComposite" presStyleCnt="0"/>
      <dgm:spPr/>
    </dgm:pt>
    <dgm:pt modelId="{C1C8AE76-FC83-A941-AD18-C6723151FBD3}" type="pres">
      <dgm:prSet presAssocID="{99166516-1EE5-4B40-9683-68B74A8DF844}" presName="rootText" presStyleLbl="node2" presStyleIdx="0" presStyleCnt="2">
        <dgm:presLayoutVars>
          <dgm:chPref val="3"/>
        </dgm:presLayoutVars>
      </dgm:prSet>
      <dgm:spPr/>
    </dgm:pt>
    <dgm:pt modelId="{B7204459-7C4B-434D-B038-9E1178AD4E94}" type="pres">
      <dgm:prSet presAssocID="{99166516-1EE5-4B40-9683-68B74A8DF844}" presName="rootConnector" presStyleLbl="node2" presStyleIdx="0" presStyleCnt="2"/>
      <dgm:spPr/>
    </dgm:pt>
    <dgm:pt modelId="{1D8D47A5-0A6B-D143-B38A-EF2739B1FB93}" type="pres">
      <dgm:prSet presAssocID="{99166516-1EE5-4B40-9683-68B74A8DF844}" presName="hierChild4" presStyleCnt="0"/>
      <dgm:spPr/>
    </dgm:pt>
    <dgm:pt modelId="{E366C29A-B14E-FD4F-B2DB-AFD3108D7189}" type="pres">
      <dgm:prSet presAssocID="{99166516-1EE5-4B40-9683-68B74A8DF844}" presName="hierChild5" presStyleCnt="0"/>
      <dgm:spPr/>
    </dgm:pt>
    <dgm:pt modelId="{2C098C50-A74E-0946-B2C3-8F3F692B2D33}" type="pres">
      <dgm:prSet presAssocID="{13F07B35-85E9-414D-BA3B-2B7BEEB2D077}" presName="Name37" presStyleLbl="parChTrans1D2" presStyleIdx="1" presStyleCnt="2"/>
      <dgm:spPr/>
    </dgm:pt>
    <dgm:pt modelId="{C4531F12-EB6D-444F-BDD6-DA2ADBC4F0BC}" type="pres">
      <dgm:prSet presAssocID="{57F54E8C-16C3-D648-B12F-0C78DC0C8959}" presName="hierRoot2" presStyleCnt="0">
        <dgm:presLayoutVars>
          <dgm:hierBranch val="init"/>
        </dgm:presLayoutVars>
      </dgm:prSet>
      <dgm:spPr/>
    </dgm:pt>
    <dgm:pt modelId="{4634B821-3D9B-3845-9DC3-08BA1A090218}" type="pres">
      <dgm:prSet presAssocID="{57F54E8C-16C3-D648-B12F-0C78DC0C8959}" presName="rootComposite" presStyleCnt="0"/>
      <dgm:spPr/>
    </dgm:pt>
    <dgm:pt modelId="{684FE3DB-875B-3345-BD04-EBCC26126D69}" type="pres">
      <dgm:prSet presAssocID="{57F54E8C-16C3-D648-B12F-0C78DC0C8959}" presName="rootText" presStyleLbl="node2" presStyleIdx="1" presStyleCnt="2">
        <dgm:presLayoutVars>
          <dgm:chPref val="3"/>
        </dgm:presLayoutVars>
      </dgm:prSet>
      <dgm:spPr/>
    </dgm:pt>
    <dgm:pt modelId="{2FBDA689-685B-9047-9766-F2C97B5D6C14}" type="pres">
      <dgm:prSet presAssocID="{57F54E8C-16C3-D648-B12F-0C78DC0C8959}" presName="rootConnector" presStyleLbl="node2" presStyleIdx="1" presStyleCnt="2"/>
      <dgm:spPr/>
    </dgm:pt>
    <dgm:pt modelId="{37849D9E-6471-C745-B979-FCE2E690B9DD}" type="pres">
      <dgm:prSet presAssocID="{57F54E8C-16C3-D648-B12F-0C78DC0C8959}" presName="hierChild4" presStyleCnt="0"/>
      <dgm:spPr/>
    </dgm:pt>
    <dgm:pt modelId="{80EFAF67-6A5D-6D44-A825-FF6E3FFF3B15}" type="pres">
      <dgm:prSet presAssocID="{57F54E8C-16C3-D648-B12F-0C78DC0C8959}" presName="hierChild5" presStyleCnt="0"/>
      <dgm:spPr/>
    </dgm:pt>
    <dgm:pt modelId="{74851B8D-1649-EB4A-B712-5AB172825340}" type="pres">
      <dgm:prSet presAssocID="{61458EBF-7ACA-A240-9391-71CE0DA6EB10}" presName="hierChild3" presStyleCnt="0"/>
      <dgm:spPr/>
    </dgm:pt>
  </dgm:ptLst>
  <dgm:cxnLst>
    <dgm:cxn modelId="{F6A7580C-DB16-934B-B2C9-D873B12CEB80}" srcId="{A32E0BEE-7D27-8346-B513-22728964E280}" destId="{61458EBF-7ACA-A240-9391-71CE0DA6EB10}" srcOrd="0" destOrd="0" parTransId="{D008422B-38C5-8348-B3CC-98FAEC42617E}" sibTransId="{89F0F317-7560-A442-A5AC-5EA692FEE832}"/>
    <dgm:cxn modelId="{D1D0C220-EC39-9D42-BF6A-0E88231693F2}" type="presOf" srcId="{13F07B35-85E9-414D-BA3B-2B7BEEB2D077}" destId="{2C098C50-A74E-0946-B2C3-8F3F692B2D33}" srcOrd="0" destOrd="0" presId="urn:microsoft.com/office/officeart/2005/8/layout/orgChart1"/>
    <dgm:cxn modelId="{41A8CA20-A99A-2B4F-B417-2BEC3A93CB79}" type="presOf" srcId="{61458EBF-7ACA-A240-9391-71CE0DA6EB10}" destId="{636F5BF3-92C1-B84F-A4A6-056F2F0BFCFD}" srcOrd="0" destOrd="0" presId="urn:microsoft.com/office/officeart/2005/8/layout/orgChart1"/>
    <dgm:cxn modelId="{D2D46B22-5B98-1544-A650-CA13561605A8}" srcId="{61458EBF-7ACA-A240-9391-71CE0DA6EB10}" destId="{57F54E8C-16C3-D648-B12F-0C78DC0C8959}" srcOrd="1" destOrd="0" parTransId="{13F07B35-85E9-414D-BA3B-2B7BEEB2D077}" sibTransId="{9B549BA6-1875-564D-9996-9F6C35C5B10C}"/>
    <dgm:cxn modelId="{32B2BD62-8F59-2B4B-A652-71ADA38F9298}" type="presOf" srcId="{60C9F65D-87C4-2C48-A184-71BEBF3D9AEF}" destId="{C1B1020D-D409-9742-BBD5-208D34F16257}" srcOrd="0" destOrd="0" presId="urn:microsoft.com/office/officeart/2005/8/layout/orgChart1"/>
    <dgm:cxn modelId="{ECE93B4B-AE20-044A-B48B-6D1BF700C787}" type="presOf" srcId="{99166516-1EE5-4B40-9683-68B74A8DF844}" destId="{B7204459-7C4B-434D-B038-9E1178AD4E94}" srcOrd="1" destOrd="0" presId="urn:microsoft.com/office/officeart/2005/8/layout/orgChart1"/>
    <dgm:cxn modelId="{69CC0777-72D3-9544-B0CB-24B93F412150}" type="presOf" srcId="{61458EBF-7ACA-A240-9391-71CE0DA6EB10}" destId="{239E5E4B-082A-2C4B-A2FD-327AAF926FF1}" srcOrd="1" destOrd="0" presId="urn:microsoft.com/office/officeart/2005/8/layout/orgChart1"/>
    <dgm:cxn modelId="{8D579585-4904-0D45-A639-523777E88055}" type="presOf" srcId="{A32E0BEE-7D27-8346-B513-22728964E280}" destId="{14E9357A-E7A9-3F47-90FA-9F84F60E7894}" srcOrd="0" destOrd="0" presId="urn:microsoft.com/office/officeart/2005/8/layout/orgChart1"/>
    <dgm:cxn modelId="{15CFB08E-5D9A-4949-BE68-16B69A792447}" type="presOf" srcId="{99166516-1EE5-4B40-9683-68B74A8DF844}" destId="{C1C8AE76-FC83-A941-AD18-C6723151FBD3}" srcOrd="0" destOrd="0" presId="urn:microsoft.com/office/officeart/2005/8/layout/orgChart1"/>
    <dgm:cxn modelId="{478372A2-8BD8-1F43-B098-8439235B6C12}" type="presOf" srcId="{57F54E8C-16C3-D648-B12F-0C78DC0C8959}" destId="{684FE3DB-875B-3345-BD04-EBCC26126D69}" srcOrd="0" destOrd="0" presId="urn:microsoft.com/office/officeart/2005/8/layout/orgChart1"/>
    <dgm:cxn modelId="{1BDC26E3-A2BD-6C4D-BAC7-1EAFB5E5DBDD}" type="presOf" srcId="{57F54E8C-16C3-D648-B12F-0C78DC0C8959}" destId="{2FBDA689-685B-9047-9766-F2C97B5D6C14}" srcOrd="1" destOrd="0" presId="urn:microsoft.com/office/officeart/2005/8/layout/orgChart1"/>
    <dgm:cxn modelId="{46E7E8F3-C36C-9643-B45E-C9395F77D74D}" srcId="{61458EBF-7ACA-A240-9391-71CE0DA6EB10}" destId="{99166516-1EE5-4B40-9683-68B74A8DF844}" srcOrd="0" destOrd="0" parTransId="{60C9F65D-87C4-2C48-A184-71BEBF3D9AEF}" sibTransId="{4D5753D3-F6D4-F041-B2D2-B89AE1FE4A7C}"/>
    <dgm:cxn modelId="{17A58E41-EB08-8E4A-926B-76B7DD0C195A}" type="presParOf" srcId="{14E9357A-E7A9-3F47-90FA-9F84F60E7894}" destId="{FE398951-AE44-3048-97DC-4417DC6E3CE4}" srcOrd="0" destOrd="0" presId="urn:microsoft.com/office/officeart/2005/8/layout/orgChart1"/>
    <dgm:cxn modelId="{0837B05B-1384-E640-8B66-93ACC0C25D16}" type="presParOf" srcId="{FE398951-AE44-3048-97DC-4417DC6E3CE4}" destId="{3631E654-B70A-5248-A7B4-43CBAE3AE1AF}" srcOrd="0" destOrd="0" presId="urn:microsoft.com/office/officeart/2005/8/layout/orgChart1"/>
    <dgm:cxn modelId="{63FF0456-2307-934F-8801-ED95AB724BE7}" type="presParOf" srcId="{3631E654-B70A-5248-A7B4-43CBAE3AE1AF}" destId="{636F5BF3-92C1-B84F-A4A6-056F2F0BFCFD}" srcOrd="0" destOrd="0" presId="urn:microsoft.com/office/officeart/2005/8/layout/orgChart1"/>
    <dgm:cxn modelId="{27B352A9-F11A-BB40-B955-03E7BCCB7ECD}" type="presParOf" srcId="{3631E654-B70A-5248-A7B4-43CBAE3AE1AF}" destId="{239E5E4B-082A-2C4B-A2FD-327AAF926FF1}" srcOrd="1" destOrd="0" presId="urn:microsoft.com/office/officeart/2005/8/layout/orgChart1"/>
    <dgm:cxn modelId="{242517F0-C083-C641-B256-D1FF25CED180}" type="presParOf" srcId="{FE398951-AE44-3048-97DC-4417DC6E3CE4}" destId="{A2C2301A-5E65-144C-A576-BA4391C42077}" srcOrd="1" destOrd="0" presId="urn:microsoft.com/office/officeart/2005/8/layout/orgChart1"/>
    <dgm:cxn modelId="{F4506231-1882-B742-BEDB-24B9E2F1209E}" type="presParOf" srcId="{A2C2301A-5E65-144C-A576-BA4391C42077}" destId="{C1B1020D-D409-9742-BBD5-208D34F16257}" srcOrd="0" destOrd="0" presId="urn:microsoft.com/office/officeart/2005/8/layout/orgChart1"/>
    <dgm:cxn modelId="{F0C1F0EC-DA64-844A-B826-36B802F67131}" type="presParOf" srcId="{A2C2301A-5E65-144C-A576-BA4391C42077}" destId="{2A83CD61-5B9C-1B4A-ADD5-D90BDCC901F4}" srcOrd="1" destOrd="0" presId="urn:microsoft.com/office/officeart/2005/8/layout/orgChart1"/>
    <dgm:cxn modelId="{7BE4DFAF-065B-C54E-BC42-51BA8D9D053D}" type="presParOf" srcId="{2A83CD61-5B9C-1B4A-ADD5-D90BDCC901F4}" destId="{0437FE33-B3D5-8445-8097-053DC7843FF6}" srcOrd="0" destOrd="0" presId="urn:microsoft.com/office/officeart/2005/8/layout/orgChart1"/>
    <dgm:cxn modelId="{6B43DF2F-C6EE-A54A-8C4A-C6855D18004D}" type="presParOf" srcId="{0437FE33-B3D5-8445-8097-053DC7843FF6}" destId="{C1C8AE76-FC83-A941-AD18-C6723151FBD3}" srcOrd="0" destOrd="0" presId="urn:microsoft.com/office/officeart/2005/8/layout/orgChart1"/>
    <dgm:cxn modelId="{578032CA-73C3-644F-9431-8AEB23254D4D}" type="presParOf" srcId="{0437FE33-B3D5-8445-8097-053DC7843FF6}" destId="{B7204459-7C4B-434D-B038-9E1178AD4E94}" srcOrd="1" destOrd="0" presId="urn:microsoft.com/office/officeart/2005/8/layout/orgChart1"/>
    <dgm:cxn modelId="{C3D0427E-10AF-EC4A-AE0F-2D3D97F0574C}" type="presParOf" srcId="{2A83CD61-5B9C-1B4A-ADD5-D90BDCC901F4}" destId="{1D8D47A5-0A6B-D143-B38A-EF2739B1FB93}" srcOrd="1" destOrd="0" presId="urn:microsoft.com/office/officeart/2005/8/layout/orgChart1"/>
    <dgm:cxn modelId="{9FB5BB05-AC9F-1C42-91EC-0299A3497BB2}" type="presParOf" srcId="{2A83CD61-5B9C-1B4A-ADD5-D90BDCC901F4}" destId="{E366C29A-B14E-FD4F-B2DB-AFD3108D7189}" srcOrd="2" destOrd="0" presId="urn:microsoft.com/office/officeart/2005/8/layout/orgChart1"/>
    <dgm:cxn modelId="{404720AB-3E82-0B41-9D6D-D558936097ED}" type="presParOf" srcId="{A2C2301A-5E65-144C-A576-BA4391C42077}" destId="{2C098C50-A74E-0946-B2C3-8F3F692B2D33}" srcOrd="2" destOrd="0" presId="urn:microsoft.com/office/officeart/2005/8/layout/orgChart1"/>
    <dgm:cxn modelId="{77AC56C4-D463-4B43-9A83-5F31272F26CB}" type="presParOf" srcId="{A2C2301A-5E65-144C-A576-BA4391C42077}" destId="{C4531F12-EB6D-444F-BDD6-DA2ADBC4F0BC}" srcOrd="3" destOrd="0" presId="urn:microsoft.com/office/officeart/2005/8/layout/orgChart1"/>
    <dgm:cxn modelId="{57C6A6D0-CEFA-F24E-9E72-4FDAA19334F4}" type="presParOf" srcId="{C4531F12-EB6D-444F-BDD6-DA2ADBC4F0BC}" destId="{4634B821-3D9B-3845-9DC3-08BA1A090218}" srcOrd="0" destOrd="0" presId="urn:microsoft.com/office/officeart/2005/8/layout/orgChart1"/>
    <dgm:cxn modelId="{9C992772-3494-0345-B889-56A98492C9D6}" type="presParOf" srcId="{4634B821-3D9B-3845-9DC3-08BA1A090218}" destId="{684FE3DB-875B-3345-BD04-EBCC26126D69}" srcOrd="0" destOrd="0" presId="urn:microsoft.com/office/officeart/2005/8/layout/orgChart1"/>
    <dgm:cxn modelId="{6EC7EFAA-A4E3-2344-8BB7-23A3DDA84A4F}" type="presParOf" srcId="{4634B821-3D9B-3845-9DC3-08BA1A090218}" destId="{2FBDA689-685B-9047-9766-F2C97B5D6C14}" srcOrd="1" destOrd="0" presId="urn:microsoft.com/office/officeart/2005/8/layout/orgChart1"/>
    <dgm:cxn modelId="{B73A4AED-1DB0-CB4A-96C8-C2B0D46C7509}" type="presParOf" srcId="{C4531F12-EB6D-444F-BDD6-DA2ADBC4F0BC}" destId="{37849D9E-6471-C745-B979-FCE2E690B9DD}" srcOrd="1" destOrd="0" presId="urn:microsoft.com/office/officeart/2005/8/layout/orgChart1"/>
    <dgm:cxn modelId="{73728DEA-92A3-0D40-BA75-6F2EAF0F4A99}" type="presParOf" srcId="{C4531F12-EB6D-444F-BDD6-DA2ADBC4F0BC}" destId="{80EFAF67-6A5D-6D44-A825-FF6E3FFF3B15}" srcOrd="2" destOrd="0" presId="urn:microsoft.com/office/officeart/2005/8/layout/orgChart1"/>
    <dgm:cxn modelId="{E197D142-097D-F34B-9C88-7F25FF91E12E}" type="presParOf" srcId="{FE398951-AE44-3048-97DC-4417DC6E3CE4}" destId="{74851B8D-1649-EB4A-B712-5AB17282534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2E0BEE-7D27-8346-B513-22728964E280}" type="doc">
      <dgm:prSet loTypeId="urn:microsoft.com/office/officeart/2005/8/layout/orgChart1" loCatId="" qsTypeId="urn:microsoft.com/office/officeart/2005/8/quickstyle/3d1" qsCatId="3D" csTypeId="urn:microsoft.com/office/officeart/2005/8/colors/accent1_2" csCatId="accent1" phldr="1"/>
      <dgm:spPr/>
      <dgm:t>
        <a:bodyPr/>
        <a:lstStyle/>
        <a:p>
          <a:endParaRPr lang="es-ES"/>
        </a:p>
      </dgm:t>
    </dgm:pt>
    <dgm:pt modelId="{61458EBF-7ACA-A240-9391-71CE0DA6EB10}">
      <dgm:prSet phldrT="[Texto]"/>
      <dgm:spPr/>
      <dgm:t>
        <a:bodyPr/>
        <a:lstStyle/>
        <a:p>
          <a:r>
            <a:rPr lang="es-ES" dirty="0"/>
            <a:t>Algoritmos</a:t>
          </a:r>
        </a:p>
      </dgm:t>
    </dgm:pt>
    <dgm:pt modelId="{D008422B-38C5-8348-B3CC-98FAEC42617E}" type="parTrans" cxnId="{F6A7580C-DB16-934B-B2C9-D873B12CEB80}">
      <dgm:prSet/>
      <dgm:spPr/>
      <dgm:t>
        <a:bodyPr/>
        <a:lstStyle/>
        <a:p>
          <a:endParaRPr lang="es-ES"/>
        </a:p>
      </dgm:t>
    </dgm:pt>
    <dgm:pt modelId="{89F0F317-7560-A442-A5AC-5EA692FEE832}" type="sibTrans" cxnId="{F6A7580C-DB16-934B-B2C9-D873B12CEB80}">
      <dgm:prSet/>
      <dgm:spPr/>
      <dgm:t>
        <a:bodyPr/>
        <a:lstStyle/>
        <a:p>
          <a:endParaRPr lang="es-ES"/>
        </a:p>
      </dgm:t>
    </dgm:pt>
    <dgm:pt modelId="{99166516-1EE5-4B40-9683-68B74A8DF844}">
      <dgm:prSet phldrT="[Texto]"/>
      <dgm:spPr/>
      <dgm:t>
        <a:bodyPr/>
        <a:lstStyle/>
        <a:p>
          <a:r>
            <a:rPr lang="es-ES" dirty="0"/>
            <a:t>Informales</a:t>
          </a:r>
        </a:p>
      </dgm:t>
    </dgm:pt>
    <dgm:pt modelId="{60C9F65D-87C4-2C48-A184-71BEBF3D9AEF}" type="parTrans" cxnId="{46E7E8F3-C36C-9643-B45E-C9395F77D74D}">
      <dgm:prSet/>
      <dgm:spPr/>
      <dgm:t>
        <a:bodyPr/>
        <a:lstStyle/>
        <a:p>
          <a:endParaRPr lang="es-ES"/>
        </a:p>
      </dgm:t>
    </dgm:pt>
    <dgm:pt modelId="{4D5753D3-F6D4-F041-B2D2-B89AE1FE4A7C}" type="sibTrans" cxnId="{46E7E8F3-C36C-9643-B45E-C9395F77D74D}">
      <dgm:prSet/>
      <dgm:spPr/>
      <dgm:t>
        <a:bodyPr/>
        <a:lstStyle/>
        <a:p>
          <a:endParaRPr lang="es-ES"/>
        </a:p>
      </dgm:t>
    </dgm:pt>
    <dgm:pt modelId="{57F54E8C-16C3-D648-B12F-0C78DC0C8959}">
      <dgm:prSet phldrT="[Texto]"/>
      <dgm:spPr/>
      <dgm:t>
        <a:bodyPr/>
        <a:lstStyle/>
        <a:p>
          <a:r>
            <a:rPr lang="es-ES" dirty="0"/>
            <a:t>Computacionales</a:t>
          </a:r>
        </a:p>
      </dgm:t>
    </dgm:pt>
    <dgm:pt modelId="{13F07B35-85E9-414D-BA3B-2B7BEEB2D077}" type="parTrans" cxnId="{D2D46B22-5B98-1544-A650-CA13561605A8}">
      <dgm:prSet/>
      <dgm:spPr/>
      <dgm:t>
        <a:bodyPr/>
        <a:lstStyle/>
        <a:p>
          <a:endParaRPr lang="es-ES"/>
        </a:p>
      </dgm:t>
    </dgm:pt>
    <dgm:pt modelId="{9B549BA6-1875-564D-9996-9F6C35C5B10C}" type="sibTrans" cxnId="{D2D46B22-5B98-1544-A650-CA13561605A8}">
      <dgm:prSet/>
      <dgm:spPr/>
      <dgm:t>
        <a:bodyPr/>
        <a:lstStyle/>
        <a:p>
          <a:endParaRPr lang="es-ES"/>
        </a:p>
      </dgm:t>
    </dgm:pt>
    <dgm:pt modelId="{14E9357A-E7A9-3F47-90FA-9F84F60E7894}" type="pres">
      <dgm:prSet presAssocID="{A32E0BEE-7D27-8346-B513-22728964E280}" presName="hierChild1" presStyleCnt="0">
        <dgm:presLayoutVars>
          <dgm:orgChart val="1"/>
          <dgm:chPref val="1"/>
          <dgm:dir/>
          <dgm:animOne val="branch"/>
          <dgm:animLvl val="lvl"/>
          <dgm:resizeHandles/>
        </dgm:presLayoutVars>
      </dgm:prSet>
      <dgm:spPr/>
    </dgm:pt>
    <dgm:pt modelId="{FE398951-AE44-3048-97DC-4417DC6E3CE4}" type="pres">
      <dgm:prSet presAssocID="{61458EBF-7ACA-A240-9391-71CE0DA6EB10}" presName="hierRoot1" presStyleCnt="0">
        <dgm:presLayoutVars>
          <dgm:hierBranch val="init"/>
        </dgm:presLayoutVars>
      </dgm:prSet>
      <dgm:spPr/>
    </dgm:pt>
    <dgm:pt modelId="{3631E654-B70A-5248-A7B4-43CBAE3AE1AF}" type="pres">
      <dgm:prSet presAssocID="{61458EBF-7ACA-A240-9391-71CE0DA6EB10}" presName="rootComposite1" presStyleCnt="0"/>
      <dgm:spPr/>
    </dgm:pt>
    <dgm:pt modelId="{636F5BF3-92C1-B84F-A4A6-056F2F0BFCFD}" type="pres">
      <dgm:prSet presAssocID="{61458EBF-7ACA-A240-9391-71CE0DA6EB10}" presName="rootText1" presStyleLbl="node0" presStyleIdx="0" presStyleCnt="1" custLinFactNeighborY="-49">
        <dgm:presLayoutVars>
          <dgm:chPref val="3"/>
        </dgm:presLayoutVars>
      </dgm:prSet>
      <dgm:spPr/>
    </dgm:pt>
    <dgm:pt modelId="{239E5E4B-082A-2C4B-A2FD-327AAF926FF1}" type="pres">
      <dgm:prSet presAssocID="{61458EBF-7ACA-A240-9391-71CE0DA6EB10}" presName="rootConnector1" presStyleLbl="node1" presStyleIdx="0" presStyleCnt="0"/>
      <dgm:spPr/>
    </dgm:pt>
    <dgm:pt modelId="{A2C2301A-5E65-144C-A576-BA4391C42077}" type="pres">
      <dgm:prSet presAssocID="{61458EBF-7ACA-A240-9391-71CE0DA6EB10}" presName="hierChild2" presStyleCnt="0"/>
      <dgm:spPr/>
    </dgm:pt>
    <dgm:pt modelId="{C1B1020D-D409-9742-BBD5-208D34F16257}" type="pres">
      <dgm:prSet presAssocID="{60C9F65D-87C4-2C48-A184-71BEBF3D9AEF}" presName="Name37" presStyleLbl="parChTrans1D2" presStyleIdx="0" presStyleCnt="2"/>
      <dgm:spPr/>
    </dgm:pt>
    <dgm:pt modelId="{2A83CD61-5B9C-1B4A-ADD5-D90BDCC901F4}" type="pres">
      <dgm:prSet presAssocID="{99166516-1EE5-4B40-9683-68B74A8DF844}" presName="hierRoot2" presStyleCnt="0">
        <dgm:presLayoutVars>
          <dgm:hierBranch val="init"/>
        </dgm:presLayoutVars>
      </dgm:prSet>
      <dgm:spPr/>
    </dgm:pt>
    <dgm:pt modelId="{0437FE33-B3D5-8445-8097-053DC7843FF6}" type="pres">
      <dgm:prSet presAssocID="{99166516-1EE5-4B40-9683-68B74A8DF844}" presName="rootComposite" presStyleCnt="0"/>
      <dgm:spPr/>
    </dgm:pt>
    <dgm:pt modelId="{C1C8AE76-FC83-A941-AD18-C6723151FBD3}" type="pres">
      <dgm:prSet presAssocID="{99166516-1EE5-4B40-9683-68B74A8DF844}" presName="rootText" presStyleLbl="node2" presStyleIdx="0" presStyleCnt="2">
        <dgm:presLayoutVars>
          <dgm:chPref val="3"/>
        </dgm:presLayoutVars>
      </dgm:prSet>
      <dgm:spPr/>
    </dgm:pt>
    <dgm:pt modelId="{B7204459-7C4B-434D-B038-9E1178AD4E94}" type="pres">
      <dgm:prSet presAssocID="{99166516-1EE5-4B40-9683-68B74A8DF844}" presName="rootConnector" presStyleLbl="node2" presStyleIdx="0" presStyleCnt="2"/>
      <dgm:spPr/>
    </dgm:pt>
    <dgm:pt modelId="{1D8D47A5-0A6B-D143-B38A-EF2739B1FB93}" type="pres">
      <dgm:prSet presAssocID="{99166516-1EE5-4B40-9683-68B74A8DF844}" presName="hierChild4" presStyleCnt="0"/>
      <dgm:spPr/>
    </dgm:pt>
    <dgm:pt modelId="{E366C29A-B14E-FD4F-B2DB-AFD3108D7189}" type="pres">
      <dgm:prSet presAssocID="{99166516-1EE5-4B40-9683-68B74A8DF844}" presName="hierChild5" presStyleCnt="0"/>
      <dgm:spPr/>
    </dgm:pt>
    <dgm:pt modelId="{2C098C50-A74E-0946-B2C3-8F3F692B2D33}" type="pres">
      <dgm:prSet presAssocID="{13F07B35-85E9-414D-BA3B-2B7BEEB2D077}" presName="Name37" presStyleLbl="parChTrans1D2" presStyleIdx="1" presStyleCnt="2"/>
      <dgm:spPr/>
    </dgm:pt>
    <dgm:pt modelId="{C4531F12-EB6D-444F-BDD6-DA2ADBC4F0BC}" type="pres">
      <dgm:prSet presAssocID="{57F54E8C-16C3-D648-B12F-0C78DC0C8959}" presName="hierRoot2" presStyleCnt="0">
        <dgm:presLayoutVars>
          <dgm:hierBranch val="init"/>
        </dgm:presLayoutVars>
      </dgm:prSet>
      <dgm:spPr/>
    </dgm:pt>
    <dgm:pt modelId="{4634B821-3D9B-3845-9DC3-08BA1A090218}" type="pres">
      <dgm:prSet presAssocID="{57F54E8C-16C3-D648-B12F-0C78DC0C8959}" presName="rootComposite" presStyleCnt="0"/>
      <dgm:spPr/>
    </dgm:pt>
    <dgm:pt modelId="{684FE3DB-875B-3345-BD04-EBCC26126D69}" type="pres">
      <dgm:prSet presAssocID="{57F54E8C-16C3-D648-B12F-0C78DC0C8959}" presName="rootText" presStyleLbl="node2" presStyleIdx="1" presStyleCnt="2">
        <dgm:presLayoutVars>
          <dgm:chPref val="3"/>
        </dgm:presLayoutVars>
      </dgm:prSet>
      <dgm:spPr/>
    </dgm:pt>
    <dgm:pt modelId="{2FBDA689-685B-9047-9766-F2C97B5D6C14}" type="pres">
      <dgm:prSet presAssocID="{57F54E8C-16C3-D648-B12F-0C78DC0C8959}" presName="rootConnector" presStyleLbl="node2" presStyleIdx="1" presStyleCnt="2"/>
      <dgm:spPr/>
    </dgm:pt>
    <dgm:pt modelId="{37849D9E-6471-C745-B979-FCE2E690B9DD}" type="pres">
      <dgm:prSet presAssocID="{57F54E8C-16C3-D648-B12F-0C78DC0C8959}" presName="hierChild4" presStyleCnt="0"/>
      <dgm:spPr/>
    </dgm:pt>
    <dgm:pt modelId="{80EFAF67-6A5D-6D44-A825-FF6E3FFF3B15}" type="pres">
      <dgm:prSet presAssocID="{57F54E8C-16C3-D648-B12F-0C78DC0C8959}" presName="hierChild5" presStyleCnt="0"/>
      <dgm:spPr/>
    </dgm:pt>
    <dgm:pt modelId="{74851B8D-1649-EB4A-B712-5AB172825340}" type="pres">
      <dgm:prSet presAssocID="{61458EBF-7ACA-A240-9391-71CE0DA6EB10}" presName="hierChild3" presStyleCnt="0"/>
      <dgm:spPr/>
    </dgm:pt>
  </dgm:ptLst>
  <dgm:cxnLst>
    <dgm:cxn modelId="{F6A7580C-DB16-934B-B2C9-D873B12CEB80}" srcId="{A32E0BEE-7D27-8346-B513-22728964E280}" destId="{61458EBF-7ACA-A240-9391-71CE0DA6EB10}" srcOrd="0" destOrd="0" parTransId="{D008422B-38C5-8348-B3CC-98FAEC42617E}" sibTransId="{89F0F317-7560-A442-A5AC-5EA692FEE832}"/>
    <dgm:cxn modelId="{D1D0C220-EC39-9D42-BF6A-0E88231693F2}" type="presOf" srcId="{13F07B35-85E9-414D-BA3B-2B7BEEB2D077}" destId="{2C098C50-A74E-0946-B2C3-8F3F692B2D33}" srcOrd="0" destOrd="0" presId="urn:microsoft.com/office/officeart/2005/8/layout/orgChart1"/>
    <dgm:cxn modelId="{41A8CA20-A99A-2B4F-B417-2BEC3A93CB79}" type="presOf" srcId="{61458EBF-7ACA-A240-9391-71CE0DA6EB10}" destId="{636F5BF3-92C1-B84F-A4A6-056F2F0BFCFD}" srcOrd="0" destOrd="0" presId="urn:microsoft.com/office/officeart/2005/8/layout/orgChart1"/>
    <dgm:cxn modelId="{D2D46B22-5B98-1544-A650-CA13561605A8}" srcId="{61458EBF-7ACA-A240-9391-71CE0DA6EB10}" destId="{57F54E8C-16C3-D648-B12F-0C78DC0C8959}" srcOrd="1" destOrd="0" parTransId="{13F07B35-85E9-414D-BA3B-2B7BEEB2D077}" sibTransId="{9B549BA6-1875-564D-9996-9F6C35C5B10C}"/>
    <dgm:cxn modelId="{32B2BD62-8F59-2B4B-A652-71ADA38F9298}" type="presOf" srcId="{60C9F65D-87C4-2C48-A184-71BEBF3D9AEF}" destId="{C1B1020D-D409-9742-BBD5-208D34F16257}" srcOrd="0" destOrd="0" presId="urn:microsoft.com/office/officeart/2005/8/layout/orgChart1"/>
    <dgm:cxn modelId="{ECE93B4B-AE20-044A-B48B-6D1BF700C787}" type="presOf" srcId="{99166516-1EE5-4B40-9683-68B74A8DF844}" destId="{B7204459-7C4B-434D-B038-9E1178AD4E94}" srcOrd="1" destOrd="0" presId="urn:microsoft.com/office/officeart/2005/8/layout/orgChart1"/>
    <dgm:cxn modelId="{69CC0777-72D3-9544-B0CB-24B93F412150}" type="presOf" srcId="{61458EBF-7ACA-A240-9391-71CE0DA6EB10}" destId="{239E5E4B-082A-2C4B-A2FD-327AAF926FF1}" srcOrd="1" destOrd="0" presId="urn:microsoft.com/office/officeart/2005/8/layout/orgChart1"/>
    <dgm:cxn modelId="{8D579585-4904-0D45-A639-523777E88055}" type="presOf" srcId="{A32E0BEE-7D27-8346-B513-22728964E280}" destId="{14E9357A-E7A9-3F47-90FA-9F84F60E7894}" srcOrd="0" destOrd="0" presId="urn:microsoft.com/office/officeart/2005/8/layout/orgChart1"/>
    <dgm:cxn modelId="{15CFB08E-5D9A-4949-BE68-16B69A792447}" type="presOf" srcId="{99166516-1EE5-4B40-9683-68B74A8DF844}" destId="{C1C8AE76-FC83-A941-AD18-C6723151FBD3}" srcOrd="0" destOrd="0" presId="urn:microsoft.com/office/officeart/2005/8/layout/orgChart1"/>
    <dgm:cxn modelId="{478372A2-8BD8-1F43-B098-8439235B6C12}" type="presOf" srcId="{57F54E8C-16C3-D648-B12F-0C78DC0C8959}" destId="{684FE3DB-875B-3345-BD04-EBCC26126D69}" srcOrd="0" destOrd="0" presId="urn:microsoft.com/office/officeart/2005/8/layout/orgChart1"/>
    <dgm:cxn modelId="{1BDC26E3-A2BD-6C4D-BAC7-1EAFB5E5DBDD}" type="presOf" srcId="{57F54E8C-16C3-D648-B12F-0C78DC0C8959}" destId="{2FBDA689-685B-9047-9766-F2C97B5D6C14}" srcOrd="1" destOrd="0" presId="urn:microsoft.com/office/officeart/2005/8/layout/orgChart1"/>
    <dgm:cxn modelId="{46E7E8F3-C36C-9643-B45E-C9395F77D74D}" srcId="{61458EBF-7ACA-A240-9391-71CE0DA6EB10}" destId="{99166516-1EE5-4B40-9683-68B74A8DF844}" srcOrd="0" destOrd="0" parTransId="{60C9F65D-87C4-2C48-A184-71BEBF3D9AEF}" sibTransId="{4D5753D3-F6D4-F041-B2D2-B89AE1FE4A7C}"/>
    <dgm:cxn modelId="{17A58E41-EB08-8E4A-926B-76B7DD0C195A}" type="presParOf" srcId="{14E9357A-E7A9-3F47-90FA-9F84F60E7894}" destId="{FE398951-AE44-3048-97DC-4417DC6E3CE4}" srcOrd="0" destOrd="0" presId="urn:microsoft.com/office/officeart/2005/8/layout/orgChart1"/>
    <dgm:cxn modelId="{0837B05B-1384-E640-8B66-93ACC0C25D16}" type="presParOf" srcId="{FE398951-AE44-3048-97DC-4417DC6E3CE4}" destId="{3631E654-B70A-5248-A7B4-43CBAE3AE1AF}" srcOrd="0" destOrd="0" presId="urn:microsoft.com/office/officeart/2005/8/layout/orgChart1"/>
    <dgm:cxn modelId="{63FF0456-2307-934F-8801-ED95AB724BE7}" type="presParOf" srcId="{3631E654-B70A-5248-A7B4-43CBAE3AE1AF}" destId="{636F5BF3-92C1-B84F-A4A6-056F2F0BFCFD}" srcOrd="0" destOrd="0" presId="urn:microsoft.com/office/officeart/2005/8/layout/orgChart1"/>
    <dgm:cxn modelId="{27B352A9-F11A-BB40-B955-03E7BCCB7ECD}" type="presParOf" srcId="{3631E654-B70A-5248-A7B4-43CBAE3AE1AF}" destId="{239E5E4B-082A-2C4B-A2FD-327AAF926FF1}" srcOrd="1" destOrd="0" presId="urn:microsoft.com/office/officeart/2005/8/layout/orgChart1"/>
    <dgm:cxn modelId="{242517F0-C083-C641-B256-D1FF25CED180}" type="presParOf" srcId="{FE398951-AE44-3048-97DC-4417DC6E3CE4}" destId="{A2C2301A-5E65-144C-A576-BA4391C42077}" srcOrd="1" destOrd="0" presId="urn:microsoft.com/office/officeart/2005/8/layout/orgChart1"/>
    <dgm:cxn modelId="{F4506231-1882-B742-BEDB-24B9E2F1209E}" type="presParOf" srcId="{A2C2301A-5E65-144C-A576-BA4391C42077}" destId="{C1B1020D-D409-9742-BBD5-208D34F16257}" srcOrd="0" destOrd="0" presId="urn:microsoft.com/office/officeart/2005/8/layout/orgChart1"/>
    <dgm:cxn modelId="{F0C1F0EC-DA64-844A-B826-36B802F67131}" type="presParOf" srcId="{A2C2301A-5E65-144C-A576-BA4391C42077}" destId="{2A83CD61-5B9C-1B4A-ADD5-D90BDCC901F4}" srcOrd="1" destOrd="0" presId="urn:microsoft.com/office/officeart/2005/8/layout/orgChart1"/>
    <dgm:cxn modelId="{7BE4DFAF-065B-C54E-BC42-51BA8D9D053D}" type="presParOf" srcId="{2A83CD61-5B9C-1B4A-ADD5-D90BDCC901F4}" destId="{0437FE33-B3D5-8445-8097-053DC7843FF6}" srcOrd="0" destOrd="0" presId="urn:microsoft.com/office/officeart/2005/8/layout/orgChart1"/>
    <dgm:cxn modelId="{6B43DF2F-C6EE-A54A-8C4A-C6855D18004D}" type="presParOf" srcId="{0437FE33-B3D5-8445-8097-053DC7843FF6}" destId="{C1C8AE76-FC83-A941-AD18-C6723151FBD3}" srcOrd="0" destOrd="0" presId="urn:microsoft.com/office/officeart/2005/8/layout/orgChart1"/>
    <dgm:cxn modelId="{578032CA-73C3-644F-9431-8AEB23254D4D}" type="presParOf" srcId="{0437FE33-B3D5-8445-8097-053DC7843FF6}" destId="{B7204459-7C4B-434D-B038-9E1178AD4E94}" srcOrd="1" destOrd="0" presId="urn:microsoft.com/office/officeart/2005/8/layout/orgChart1"/>
    <dgm:cxn modelId="{C3D0427E-10AF-EC4A-AE0F-2D3D97F0574C}" type="presParOf" srcId="{2A83CD61-5B9C-1B4A-ADD5-D90BDCC901F4}" destId="{1D8D47A5-0A6B-D143-B38A-EF2739B1FB93}" srcOrd="1" destOrd="0" presId="urn:microsoft.com/office/officeart/2005/8/layout/orgChart1"/>
    <dgm:cxn modelId="{9FB5BB05-AC9F-1C42-91EC-0299A3497BB2}" type="presParOf" srcId="{2A83CD61-5B9C-1B4A-ADD5-D90BDCC901F4}" destId="{E366C29A-B14E-FD4F-B2DB-AFD3108D7189}" srcOrd="2" destOrd="0" presId="urn:microsoft.com/office/officeart/2005/8/layout/orgChart1"/>
    <dgm:cxn modelId="{404720AB-3E82-0B41-9D6D-D558936097ED}" type="presParOf" srcId="{A2C2301A-5E65-144C-A576-BA4391C42077}" destId="{2C098C50-A74E-0946-B2C3-8F3F692B2D33}" srcOrd="2" destOrd="0" presId="urn:microsoft.com/office/officeart/2005/8/layout/orgChart1"/>
    <dgm:cxn modelId="{77AC56C4-D463-4B43-9A83-5F31272F26CB}" type="presParOf" srcId="{A2C2301A-5E65-144C-A576-BA4391C42077}" destId="{C4531F12-EB6D-444F-BDD6-DA2ADBC4F0BC}" srcOrd="3" destOrd="0" presId="urn:microsoft.com/office/officeart/2005/8/layout/orgChart1"/>
    <dgm:cxn modelId="{57C6A6D0-CEFA-F24E-9E72-4FDAA19334F4}" type="presParOf" srcId="{C4531F12-EB6D-444F-BDD6-DA2ADBC4F0BC}" destId="{4634B821-3D9B-3845-9DC3-08BA1A090218}" srcOrd="0" destOrd="0" presId="urn:microsoft.com/office/officeart/2005/8/layout/orgChart1"/>
    <dgm:cxn modelId="{9C992772-3494-0345-B889-56A98492C9D6}" type="presParOf" srcId="{4634B821-3D9B-3845-9DC3-08BA1A090218}" destId="{684FE3DB-875B-3345-BD04-EBCC26126D69}" srcOrd="0" destOrd="0" presId="urn:microsoft.com/office/officeart/2005/8/layout/orgChart1"/>
    <dgm:cxn modelId="{6EC7EFAA-A4E3-2344-8BB7-23A3DDA84A4F}" type="presParOf" srcId="{4634B821-3D9B-3845-9DC3-08BA1A090218}" destId="{2FBDA689-685B-9047-9766-F2C97B5D6C14}" srcOrd="1" destOrd="0" presId="urn:microsoft.com/office/officeart/2005/8/layout/orgChart1"/>
    <dgm:cxn modelId="{B73A4AED-1DB0-CB4A-96C8-C2B0D46C7509}" type="presParOf" srcId="{C4531F12-EB6D-444F-BDD6-DA2ADBC4F0BC}" destId="{37849D9E-6471-C745-B979-FCE2E690B9DD}" srcOrd="1" destOrd="0" presId="urn:microsoft.com/office/officeart/2005/8/layout/orgChart1"/>
    <dgm:cxn modelId="{73728DEA-92A3-0D40-BA75-6F2EAF0F4A99}" type="presParOf" srcId="{C4531F12-EB6D-444F-BDD6-DA2ADBC4F0BC}" destId="{80EFAF67-6A5D-6D44-A825-FF6E3FFF3B15}" srcOrd="2" destOrd="0" presId="urn:microsoft.com/office/officeart/2005/8/layout/orgChart1"/>
    <dgm:cxn modelId="{E197D142-097D-F34B-9C88-7F25FF91E12E}" type="presParOf" srcId="{FE398951-AE44-3048-97DC-4417DC6E3CE4}" destId="{74851B8D-1649-EB4A-B712-5AB17282534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E0BEE-7D27-8346-B513-22728964E280}" type="doc">
      <dgm:prSet loTypeId="urn:microsoft.com/office/officeart/2005/8/layout/orgChart1" loCatId="" qsTypeId="urn:microsoft.com/office/officeart/2005/8/quickstyle/3d1" qsCatId="3D" csTypeId="urn:microsoft.com/office/officeart/2005/8/colors/accent1_2" csCatId="accent1" phldr="1"/>
      <dgm:spPr/>
      <dgm:t>
        <a:bodyPr/>
        <a:lstStyle/>
        <a:p>
          <a:endParaRPr lang="es-ES"/>
        </a:p>
      </dgm:t>
    </dgm:pt>
    <dgm:pt modelId="{61458EBF-7ACA-A240-9391-71CE0DA6EB10}">
      <dgm:prSet phldrT="[Texto]"/>
      <dgm:spPr/>
      <dgm:t>
        <a:bodyPr/>
        <a:lstStyle/>
        <a:p>
          <a:r>
            <a:rPr lang="es-ES" dirty="0"/>
            <a:t>Algoritmos</a:t>
          </a:r>
        </a:p>
      </dgm:t>
    </dgm:pt>
    <dgm:pt modelId="{D008422B-38C5-8348-B3CC-98FAEC42617E}" type="parTrans" cxnId="{F6A7580C-DB16-934B-B2C9-D873B12CEB80}">
      <dgm:prSet/>
      <dgm:spPr/>
      <dgm:t>
        <a:bodyPr/>
        <a:lstStyle/>
        <a:p>
          <a:endParaRPr lang="es-ES"/>
        </a:p>
      </dgm:t>
    </dgm:pt>
    <dgm:pt modelId="{89F0F317-7560-A442-A5AC-5EA692FEE832}" type="sibTrans" cxnId="{F6A7580C-DB16-934B-B2C9-D873B12CEB80}">
      <dgm:prSet/>
      <dgm:spPr/>
      <dgm:t>
        <a:bodyPr/>
        <a:lstStyle/>
        <a:p>
          <a:endParaRPr lang="es-ES"/>
        </a:p>
      </dgm:t>
    </dgm:pt>
    <dgm:pt modelId="{99166516-1EE5-4B40-9683-68B74A8DF844}">
      <dgm:prSet phldrT="[Texto]"/>
      <dgm:spPr/>
      <dgm:t>
        <a:bodyPr/>
        <a:lstStyle/>
        <a:p>
          <a:r>
            <a:rPr lang="es-ES" dirty="0"/>
            <a:t>Informales</a:t>
          </a:r>
        </a:p>
      </dgm:t>
    </dgm:pt>
    <dgm:pt modelId="{60C9F65D-87C4-2C48-A184-71BEBF3D9AEF}" type="parTrans" cxnId="{46E7E8F3-C36C-9643-B45E-C9395F77D74D}">
      <dgm:prSet/>
      <dgm:spPr/>
      <dgm:t>
        <a:bodyPr/>
        <a:lstStyle/>
        <a:p>
          <a:endParaRPr lang="es-ES"/>
        </a:p>
      </dgm:t>
    </dgm:pt>
    <dgm:pt modelId="{4D5753D3-F6D4-F041-B2D2-B89AE1FE4A7C}" type="sibTrans" cxnId="{46E7E8F3-C36C-9643-B45E-C9395F77D74D}">
      <dgm:prSet/>
      <dgm:spPr/>
      <dgm:t>
        <a:bodyPr/>
        <a:lstStyle/>
        <a:p>
          <a:endParaRPr lang="es-ES"/>
        </a:p>
      </dgm:t>
    </dgm:pt>
    <dgm:pt modelId="{57F54E8C-16C3-D648-B12F-0C78DC0C8959}">
      <dgm:prSet phldrT="[Texto]"/>
      <dgm:spPr/>
      <dgm:t>
        <a:bodyPr/>
        <a:lstStyle/>
        <a:p>
          <a:r>
            <a:rPr lang="es-ES" dirty="0"/>
            <a:t>Computacionales</a:t>
          </a:r>
        </a:p>
      </dgm:t>
    </dgm:pt>
    <dgm:pt modelId="{13F07B35-85E9-414D-BA3B-2B7BEEB2D077}" type="parTrans" cxnId="{D2D46B22-5B98-1544-A650-CA13561605A8}">
      <dgm:prSet/>
      <dgm:spPr/>
      <dgm:t>
        <a:bodyPr/>
        <a:lstStyle/>
        <a:p>
          <a:endParaRPr lang="es-ES"/>
        </a:p>
      </dgm:t>
    </dgm:pt>
    <dgm:pt modelId="{9B549BA6-1875-564D-9996-9F6C35C5B10C}" type="sibTrans" cxnId="{D2D46B22-5B98-1544-A650-CA13561605A8}">
      <dgm:prSet/>
      <dgm:spPr/>
      <dgm:t>
        <a:bodyPr/>
        <a:lstStyle/>
        <a:p>
          <a:endParaRPr lang="es-ES"/>
        </a:p>
      </dgm:t>
    </dgm:pt>
    <dgm:pt modelId="{14E9357A-E7A9-3F47-90FA-9F84F60E7894}" type="pres">
      <dgm:prSet presAssocID="{A32E0BEE-7D27-8346-B513-22728964E280}" presName="hierChild1" presStyleCnt="0">
        <dgm:presLayoutVars>
          <dgm:orgChart val="1"/>
          <dgm:chPref val="1"/>
          <dgm:dir/>
          <dgm:animOne val="branch"/>
          <dgm:animLvl val="lvl"/>
          <dgm:resizeHandles/>
        </dgm:presLayoutVars>
      </dgm:prSet>
      <dgm:spPr/>
    </dgm:pt>
    <dgm:pt modelId="{FE398951-AE44-3048-97DC-4417DC6E3CE4}" type="pres">
      <dgm:prSet presAssocID="{61458EBF-7ACA-A240-9391-71CE0DA6EB10}" presName="hierRoot1" presStyleCnt="0">
        <dgm:presLayoutVars>
          <dgm:hierBranch val="init"/>
        </dgm:presLayoutVars>
      </dgm:prSet>
      <dgm:spPr/>
    </dgm:pt>
    <dgm:pt modelId="{3631E654-B70A-5248-A7B4-43CBAE3AE1AF}" type="pres">
      <dgm:prSet presAssocID="{61458EBF-7ACA-A240-9391-71CE0DA6EB10}" presName="rootComposite1" presStyleCnt="0"/>
      <dgm:spPr/>
    </dgm:pt>
    <dgm:pt modelId="{636F5BF3-92C1-B84F-A4A6-056F2F0BFCFD}" type="pres">
      <dgm:prSet presAssocID="{61458EBF-7ACA-A240-9391-71CE0DA6EB10}" presName="rootText1" presStyleLbl="node0" presStyleIdx="0" presStyleCnt="1" custLinFactNeighborY="-49">
        <dgm:presLayoutVars>
          <dgm:chPref val="3"/>
        </dgm:presLayoutVars>
      </dgm:prSet>
      <dgm:spPr/>
    </dgm:pt>
    <dgm:pt modelId="{239E5E4B-082A-2C4B-A2FD-327AAF926FF1}" type="pres">
      <dgm:prSet presAssocID="{61458EBF-7ACA-A240-9391-71CE0DA6EB10}" presName="rootConnector1" presStyleLbl="node1" presStyleIdx="0" presStyleCnt="0"/>
      <dgm:spPr/>
    </dgm:pt>
    <dgm:pt modelId="{A2C2301A-5E65-144C-A576-BA4391C42077}" type="pres">
      <dgm:prSet presAssocID="{61458EBF-7ACA-A240-9391-71CE0DA6EB10}" presName="hierChild2" presStyleCnt="0"/>
      <dgm:spPr/>
    </dgm:pt>
    <dgm:pt modelId="{C1B1020D-D409-9742-BBD5-208D34F16257}" type="pres">
      <dgm:prSet presAssocID="{60C9F65D-87C4-2C48-A184-71BEBF3D9AEF}" presName="Name37" presStyleLbl="parChTrans1D2" presStyleIdx="0" presStyleCnt="2"/>
      <dgm:spPr/>
    </dgm:pt>
    <dgm:pt modelId="{2A83CD61-5B9C-1B4A-ADD5-D90BDCC901F4}" type="pres">
      <dgm:prSet presAssocID="{99166516-1EE5-4B40-9683-68B74A8DF844}" presName="hierRoot2" presStyleCnt="0">
        <dgm:presLayoutVars>
          <dgm:hierBranch val="init"/>
        </dgm:presLayoutVars>
      </dgm:prSet>
      <dgm:spPr/>
    </dgm:pt>
    <dgm:pt modelId="{0437FE33-B3D5-8445-8097-053DC7843FF6}" type="pres">
      <dgm:prSet presAssocID="{99166516-1EE5-4B40-9683-68B74A8DF844}" presName="rootComposite" presStyleCnt="0"/>
      <dgm:spPr/>
    </dgm:pt>
    <dgm:pt modelId="{C1C8AE76-FC83-A941-AD18-C6723151FBD3}" type="pres">
      <dgm:prSet presAssocID="{99166516-1EE5-4B40-9683-68B74A8DF844}" presName="rootText" presStyleLbl="node2" presStyleIdx="0" presStyleCnt="2">
        <dgm:presLayoutVars>
          <dgm:chPref val="3"/>
        </dgm:presLayoutVars>
      </dgm:prSet>
      <dgm:spPr/>
    </dgm:pt>
    <dgm:pt modelId="{B7204459-7C4B-434D-B038-9E1178AD4E94}" type="pres">
      <dgm:prSet presAssocID="{99166516-1EE5-4B40-9683-68B74A8DF844}" presName="rootConnector" presStyleLbl="node2" presStyleIdx="0" presStyleCnt="2"/>
      <dgm:spPr/>
    </dgm:pt>
    <dgm:pt modelId="{1D8D47A5-0A6B-D143-B38A-EF2739B1FB93}" type="pres">
      <dgm:prSet presAssocID="{99166516-1EE5-4B40-9683-68B74A8DF844}" presName="hierChild4" presStyleCnt="0"/>
      <dgm:spPr/>
    </dgm:pt>
    <dgm:pt modelId="{E366C29A-B14E-FD4F-B2DB-AFD3108D7189}" type="pres">
      <dgm:prSet presAssocID="{99166516-1EE5-4B40-9683-68B74A8DF844}" presName="hierChild5" presStyleCnt="0"/>
      <dgm:spPr/>
    </dgm:pt>
    <dgm:pt modelId="{2C098C50-A74E-0946-B2C3-8F3F692B2D33}" type="pres">
      <dgm:prSet presAssocID="{13F07B35-85E9-414D-BA3B-2B7BEEB2D077}" presName="Name37" presStyleLbl="parChTrans1D2" presStyleIdx="1" presStyleCnt="2"/>
      <dgm:spPr/>
    </dgm:pt>
    <dgm:pt modelId="{C4531F12-EB6D-444F-BDD6-DA2ADBC4F0BC}" type="pres">
      <dgm:prSet presAssocID="{57F54E8C-16C3-D648-B12F-0C78DC0C8959}" presName="hierRoot2" presStyleCnt="0">
        <dgm:presLayoutVars>
          <dgm:hierBranch val="init"/>
        </dgm:presLayoutVars>
      </dgm:prSet>
      <dgm:spPr/>
    </dgm:pt>
    <dgm:pt modelId="{4634B821-3D9B-3845-9DC3-08BA1A090218}" type="pres">
      <dgm:prSet presAssocID="{57F54E8C-16C3-D648-B12F-0C78DC0C8959}" presName="rootComposite" presStyleCnt="0"/>
      <dgm:spPr/>
    </dgm:pt>
    <dgm:pt modelId="{684FE3DB-875B-3345-BD04-EBCC26126D69}" type="pres">
      <dgm:prSet presAssocID="{57F54E8C-16C3-D648-B12F-0C78DC0C8959}" presName="rootText" presStyleLbl="node2" presStyleIdx="1" presStyleCnt="2">
        <dgm:presLayoutVars>
          <dgm:chPref val="3"/>
        </dgm:presLayoutVars>
      </dgm:prSet>
      <dgm:spPr/>
    </dgm:pt>
    <dgm:pt modelId="{2FBDA689-685B-9047-9766-F2C97B5D6C14}" type="pres">
      <dgm:prSet presAssocID="{57F54E8C-16C3-D648-B12F-0C78DC0C8959}" presName="rootConnector" presStyleLbl="node2" presStyleIdx="1" presStyleCnt="2"/>
      <dgm:spPr/>
    </dgm:pt>
    <dgm:pt modelId="{37849D9E-6471-C745-B979-FCE2E690B9DD}" type="pres">
      <dgm:prSet presAssocID="{57F54E8C-16C3-D648-B12F-0C78DC0C8959}" presName="hierChild4" presStyleCnt="0"/>
      <dgm:spPr/>
    </dgm:pt>
    <dgm:pt modelId="{80EFAF67-6A5D-6D44-A825-FF6E3FFF3B15}" type="pres">
      <dgm:prSet presAssocID="{57F54E8C-16C3-D648-B12F-0C78DC0C8959}" presName="hierChild5" presStyleCnt="0"/>
      <dgm:spPr/>
    </dgm:pt>
    <dgm:pt modelId="{74851B8D-1649-EB4A-B712-5AB172825340}" type="pres">
      <dgm:prSet presAssocID="{61458EBF-7ACA-A240-9391-71CE0DA6EB10}" presName="hierChild3" presStyleCnt="0"/>
      <dgm:spPr/>
    </dgm:pt>
  </dgm:ptLst>
  <dgm:cxnLst>
    <dgm:cxn modelId="{F6A7580C-DB16-934B-B2C9-D873B12CEB80}" srcId="{A32E0BEE-7D27-8346-B513-22728964E280}" destId="{61458EBF-7ACA-A240-9391-71CE0DA6EB10}" srcOrd="0" destOrd="0" parTransId="{D008422B-38C5-8348-B3CC-98FAEC42617E}" sibTransId="{89F0F317-7560-A442-A5AC-5EA692FEE832}"/>
    <dgm:cxn modelId="{D1D0C220-EC39-9D42-BF6A-0E88231693F2}" type="presOf" srcId="{13F07B35-85E9-414D-BA3B-2B7BEEB2D077}" destId="{2C098C50-A74E-0946-B2C3-8F3F692B2D33}" srcOrd="0" destOrd="0" presId="urn:microsoft.com/office/officeart/2005/8/layout/orgChart1"/>
    <dgm:cxn modelId="{41A8CA20-A99A-2B4F-B417-2BEC3A93CB79}" type="presOf" srcId="{61458EBF-7ACA-A240-9391-71CE0DA6EB10}" destId="{636F5BF3-92C1-B84F-A4A6-056F2F0BFCFD}" srcOrd="0" destOrd="0" presId="urn:microsoft.com/office/officeart/2005/8/layout/orgChart1"/>
    <dgm:cxn modelId="{D2D46B22-5B98-1544-A650-CA13561605A8}" srcId="{61458EBF-7ACA-A240-9391-71CE0DA6EB10}" destId="{57F54E8C-16C3-D648-B12F-0C78DC0C8959}" srcOrd="1" destOrd="0" parTransId="{13F07B35-85E9-414D-BA3B-2B7BEEB2D077}" sibTransId="{9B549BA6-1875-564D-9996-9F6C35C5B10C}"/>
    <dgm:cxn modelId="{32B2BD62-8F59-2B4B-A652-71ADA38F9298}" type="presOf" srcId="{60C9F65D-87C4-2C48-A184-71BEBF3D9AEF}" destId="{C1B1020D-D409-9742-BBD5-208D34F16257}" srcOrd="0" destOrd="0" presId="urn:microsoft.com/office/officeart/2005/8/layout/orgChart1"/>
    <dgm:cxn modelId="{ECE93B4B-AE20-044A-B48B-6D1BF700C787}" type="presOf" srcId="{99166516-1EE5-4B40-9683-68B74A8DF844}" destId="{B7204459-7C4B-434D-B038-9E1178AD4E94}" srcOrd="1" destOrd="0" presId="urn:microsoft.com/office/officeart/2005/8/layout/orgChart1"/>
    <dgm:cxn modelId="{69CC0777-72D3-9544-B0CB-24B93F412150}" type="presOf" srcId="{61458EBF-7ACA-A240-9391-71CE0DA6EB10}" destId="{239E5E4B-082A-2C4B-A2FD-327AAF926FF1}" srcOrd="1" destOrd="0" presId="urn:microsoft.com/office/officeart/2005/8/layout/orgChart1"/>
    <dgm:cxn modelId="{8D579585-4904-0D45-A639-523777E88055}" type="presOf" srcId="{A32E0BEE-7D27-8346-B513-22728964E280}" destId="{14E9357A-E7A9-3F47-90FA-9F84F60E7894}" srcOrd="0" destOrd="0" presId="urn:microsoft.com/office/officeart/2005/8/layout/orgChart1"/>
    <dgm:cxn modelId="{15CFB08E-5D9A-4949-BE68-16B69A792447}" type="presOf" srcId="{99166516-1EE5-4B40-9683-68B74A8DF844}" destId="{C1C8AE76-FC83-A941-AD18-C6723151FBD3}" srcOrd="0" destOrd="0" presId="urn:microsoft.com/office/officeart/2005/8/layout/orgChart1"/>
    <dgm:cxn modelId="{478372A2-8BD8-1F43-B098-8439235B6C12}" type="presOf" srcId="{57F54E8C-16C3-D648-B12F-0C78DC0C8959}" destId="{684FE3DB-875B-3345-BD04-EBCC26126D69}" srcOrd="0" destOrd="0" presId="urn:microsoft.com/office/officeart/2005/8/layout/orgChart1"/>
    <dgm:cxn modelId="{1BDC26E3-A2BD-6C4D-BAC7-1EAFB5E5DBDD}" type="presOf" srcId="{57F54E8C-16C3-D648-B12F-0C78DC0C8959}" destId="{2FBDA689-685B-9047-9766-F2C97B5D6C14}" srcOrd="1" destOrd="0" presId="urn:microsoft.com/office/officeart/2005/8/layout/orgChart1"/>
    <dgm:cxn modelId="{46E7E8F3-C36C-9643-B45E-C9395F77D74D}" srcId="{61458EBF-7ACA-A240-9391-71CE0DA6EB10}" destId="{99166516-1EE5-4B40-9683-68B74A8DF844}" srcOrd="0" destOrd="0" parTransId="{60C9F65D-87C4-2C48-A184-71BEBF3D9AEF}" sibTransId="{4D5753D3-F6D4-F041-B2D2-B89AE1FE4A7C}"/>
    <dgm:cxn modelId="{17A58E41-EB08-8E4A-926B-76B7DD0C195A}" type="presParOf" srcId="{14E9357A-E7A9-3F47-90FA-9F84F60E7894}" destId="{FE398951-AE44-3048-97DC-4417DC6E3CE4}" srcOrd="0" destOrd="0" presId="urn:microsoft.com/office/officeart/2005/8/layout/orgChart1"/>
    <dgm:cxn modelId="{0837B05B-1384-E640-8B66-93ACC0C25D16}" type="presParOf" srcId="{FE398951-AE44-3048-97DC-4417DC6E3CE4}" destId="{3631E654-B70A-5248-A7B4-43CBAE3AE1AF}" srcOrd="0" destOrd="0" presId="urn:microsoft.com/office/officeart/2005/8/layout/orgChart1"/>
    <dgm:cxn modelId="{63FF0456-2307-934F-8801-ED95AB724BE7}" type="presParOf" srcId="{3631E654-B70A-5248-A7B4-43CBAE3AE1AF}" destId="{636F5BF3-92C1-B84F-A4A6-056F2F0BFCFD}" srcOrd="0" destOrd="0" presId="urn:microsoft.com/office/officeart/2005/8/layout/orgChart1"/>
    <dgm:cxn modelId="{27B352A9-F11A-BB40-B955-03E7BCCB7ECD}" type="presParOf" srcId="{3631E654-B70A-5248-A7B4-43CBAE3AE1AF}" destId="{239E5E4B-082A-2C4B-A2FD-327AAF926FF1}" srcOrd="1" destOrd="0" presId="urn:microsoft.com/office/officeart/2005/8/layout/orgChart1"/>
    <dgm:cxn modelId="{242517F0-C083-C641-B256-D1FF25CED180}" type="presParOf" srcId="{FE398951-AE44-3048-97DC-4417DC6E3CE4}" destId="{A2C2301A-5E65-144C-A576-BA4391C42077}" srcOrd="1" destOrd="0" presId="urn:microsoft.com/office/officeart/2005/8/layout/orgChart1"/>
    <dgm:cxn modelId="{F4506231-1882-B742-BEDB-24B9E2F1209E}" type="presParOf" srcId="{A2C2301A-5E65-144C-A576-BA4391C42077}" destId="{C1B1020D-D409-9742-BBD5-208D34F16257}" srcOrd="0" destOrd="0" presId="urn:microsoft.com/office/officeart/2005/8/layout/orgChart1"/>
    <dgm:cxn modelId="{F0C1F0EC-DA64-844A-B826-36B802F67131}" type="presParOf" srcId="{A2C2301A-5E65-144C-A576-BA4391C42077}" destId="{2A83CD61-5B9C-1B4A-ADD5-D90BDCC901F4}" srcOrd="1" destOrd="0" presId="urn:microsoft.com/office/officeart/2005/8/layout/orgChart1"/>
    <dgm:cxn modelId="{7BE4DFAF-065B-C54E-BC42-51BA8D9D053D}" type="presParOf" srcId="{2A83CD61-5B9C-1B4A-ADD5-D90BDCC901F4}" destId="{0437FE33-B3D5-8445-8097-053DC7843FF6}" srcOrd="0" destOrd="0" presId="urn:microsoft.com/office/officeart/2005/8/layout/orgChart1"/>
    <dgm:cxn modelId="{6B43DF2F-C6EE-A54A-8C4A-C6855D18004D}" type="presParOf" srcId="{0437FE33-B3D5-8445-8097-053DC7843FF6}" destId="{C1C8AE76-FC83-A941-AD18-C6723151FBD3}" srcOrd="0" destOrd="0" presId="urn:microsoft.com/office/officeart/2005/8/layout/orgChart1"/>
    <dgm:cxn modelId="{578032CA-73C3-644F-9431-8AEB23254D4D}" type="presParOf" srcId="{0437FE33-B3D5-8445-8097-053DC7843FF6}" destId="{B7204459-7C4B-434D-B038-9E1178AD4E94}" srcOrd="1" destOrd="0" presId="urn:microsoft.com/office/officeart/2005/8/layout/orgChart1"/>
    <dgm:cxn modelId="{C3D0427E-10AF-EC4A-AE0F-2D3D97F0574C}" type="presParOf" srcId="{2A83CD61-5B9C-1B4A-ADD5-D90BDCC901F4}" destId="{1D8D47A5-0A6B-D143-B38A-EF2739B1FB93}" srcOrd="1" destOrd="0" presId="urn:microsoft.com/office/officeart/2005/8/layout/orgChart1"/>
    <dgm:cxn modelId="{9FB5BB05-AC9F-1C42-91EC-0299A3497BB2}" type="presParOf" srcId="{2A83CD61-5B9C-1B4A-ADD5-D90BDCC901F4}" destId="{E366C29A-B14E-FD4F-B2DB-AFD3108D7189}" srcOrd="2" destOrd="0" presId="urn:microsoft.com/office/officeart/2005/8/layout/orgChart1"/>
    <dgm:cxn modelId="{404720AB-3E82-0B41-9D6D-D558936097ED}" type="presParOf" srcId="{A2C2301A-5E65-144C-A576-BA4391C42077}" destId="{2C098C50-A74E-0946-B2C3-8F3F692B2D33}" srcOrd="2" destOrd="0" presId="urn:microsoft.com/office/officeart/2005/8/layout/orgChart1"/>
    <dgm:cxn modelId="{77AC56C4-D463-4B43-9A83-5F31272F26CB}" type="presParOf" srcId="{A2C2301A-5E65-144C-A576-BA4391C42077}" destId="{C4531F12-EB6D-444F-BDD6-DA2ADBC4F0BC}" srcOrd="3" destOrd="0" presId="urn:microsoft.com/office/officeart/2005/8/layout/orgChart1"/>
    <dgm:cxn modelId="{57C6A6D0-CEFA-F24E-9E72-4FDAA19334F4}" type="presParOf" srcId="{C4531F12-EB6D-444F-BDD6-DA2ADBC4F0BC}" destId="{4634B821-3D9B-3845-9DC3-08BA1A090218}" srcOrd="0" destOrd="0" presId="urn:microsoft.com/office/officeart/2005/8/layout/orgChart1"/>
    <dgm:cxn modelId="{9C992772-3494-0345-B889-56A98492C9D6}" type="presParOf" srcId="{4634B821-3D9B-3845-9DC3-08BA1A090218}" destId="{684FE3DB-875B-3345-BD04-EBCC26126D69}" srcOrd="0" destOrd="0" presId="urn:microsoft.com/office/officeart/2005/8/layout/orgChart1"/>
    <dgm:cxn modelId="{6EC7EFAA-A4E3-2344-8BB7-23A3DDA84A4F}" type="presParOf" srcId="{4634B821-3D9B-3845-9DC3-08BA1A090218}" destId="{2FBDA689-685B-9047-9766-F2C97B5D6C14}" srcOrd="1" destOrd="0" presId="urn:microsoft.com/office/officeart/2005/8/layout/orgChart1"/>
    <dgm:cxn modelId="{B73A4AED-1DB0-CB4A-96C8-C2B0D46C7509}" type="presParOf" srcId="{C4531F12-EB6D-444F-BDD6-DA2ADBC4F0BC}" destId="{37849D9E-6471-C745-B979-FCE2E690B9DD}" srcOrd="1" destOrd="0" presId="urn:microsoft.com/office/officeart/2005/8/layout/orgChart1"/>
    <dgm:cxn modelId="{73728DEA-92A3-0D40-BA75-6F2EAF0F4A99}" type="presParOf" srcId="{C4531F12-EB6D-444F-BDD6-DA2ADBC4F0BC}" destId="{80EFAF67-6A5D-6D44-A825-FF6E3FFF3B15}" srcOrd="2" destOrd="0" presId="urn:microsoft.com/office/officeart/2005/8/layout/orgChart1"/>
    <dgm:cxn modelId="{E197D142-097D-F34B-9C88-7F25FF91E12E}" type="presParOf" srcId="{FE398951-AE44-3048-97DC-4417DC6E3CE4}" destId="{74851B8D-1649-EB4A-B712-5AB17282534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4EC58-2278-1F40-88AB-4624E846DBF6}"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ES"/>
        </a:p>
      </dgm:t>
    </dgm:pt>
    <dgm:pt modelId="{4440A5E5-C33D-E24F-974F-F176FBE77B22}">
      <dgm:prSet phldrT="[Texto]"/>
      <dgm:spPr/>
      <dgm:t>
        <a:bodyPr/>
        <a:lstStyle/>
        <a:p>
          <a:r>
            <a:rPr lang="es-ES" dirty="0"/>
            <a:t>1. Concepción del Problema</a:t>
          </a:r>
        </a:p>
      </dgm:t>
    </dgm:pt>
    <dgm:pt modelId="{CA20EE66-26F9-584C-8720-E7AF0E8BFB5A}" type="parTrans" cxnId="{DACD84EF-E73A-264A-A1CC-2754CB8979C6}">
      <dgm:prSet/>
      <dgm:spPr/>
      <dgm:t>
        <a:bodyPr/>
        <a:lstStyle/>
        <a:p>
          <a:endParaRPr lang="es-ES"/>
        </a:p>
      </dgm:t>
    </dgm:pt>
    <dgm:pt modelId="{289C1FCD-E8F5-0047-BE1D-36F7A001AA08}" type="sibTrans" cxnId="{DACD84EF-E73A-264A-A1CC-2754CB8979C6}">
      <dgm:prSet/>
      <dgm:spPr/>
      <dgm:t>
        <a:bodyPr/>
        <a:lstStyle/>
        <a:p>
          <a:endParaRPr lang="es-ES"/>
        </a:p>
      </dgm:t>
    </dgm:pt>
    <dgm:pt modelId="{73E310DC-0EFE-F440-B957-6E077CBE0257}">
      <dgm:prSet phldrT="[Texto]" custT="1"/>
      <dgm:spPr/>
      <dgm:t>
        <a:bodyPr/>
        <a:lstStyle/>
        <a:p>
          <a:pPr>
            <a:buFont typeface="+mj-lt"/>
            <a:buAutoNum type="alphaLcParenR"/>
          </a:pPr>
          <a:r>
            <a:rPr lang="es-ES" sz="2000" dirty="0"/>
            <a:t>Clarificación del Objetivo</a:t>
          </a:r>
        </a:p>
      </dgm:t>
    </dgm:pt>
    <dgm:pt modelId="{F8F940B6-C54D-7B43-AEEC-BE3271DA10BD}" type="parTrans" cxnId="{685202ED-7D27-6248-B392-04B6713B36DC}">
      <dgm:prSet/>
      <dgm:spPr/>
      <dgm:t>
        <a:bodyPr/>
        <a:lstStyle/>
        <a:p>
          <a:endParaRPr lang="es-ES"/>
        </a:p>
      </dgm:t>
    </dgm:pt>
    <dgm:pt modelId="{A6EFB68B-3640-6F4E-AC5F-FC2F8D1B0856}" type="sibTrans" cxnId="{685202ED-7D27-6248-B392-04B6713B36DC}">
      <dgm:prSet/>
      <dgm:spPr/>
      <dgm:t>
        <a:bodyPr/>
        <a:lstStyle/>
        <a:p>
          <a:endParaRPr lang="es-ES"/>
        </a:p>
      </dgm:t>
    </dgm:pt>
    <dgm:pt modelId="{6B6362CE-9D6A-F842-9243-374E40AD03A2}">
      <dgm:prSet phldrT="[Texto]"/>
      <dgm:spPr/>
      <dgm:t>
        <a:bodyPr/>
        <a:lstStyle/>
        <a:p>
          <a:r>
            <a:rPr lang="es-ES" dirty="0"/>
            <a:t>2. Técnicas de Representación</a:t>
          </a:r>
        </a:p>
      </dgm:t>
    </dgm:pt>
    <dgm:pt modelId="{9923B067-B713-D34A-93BF-90A15F2D6E8C}" type="parTrans" cxnId="{B4593FCA-1C64-2F4F-89D0-E747B3E371F2}">
      <dgm:prSet/>
      <dgm:spPr/>
      <dgm:t>
        <a:bodyPr/>
        <a:lstStyle/>
        <a:p>
          <a:endParaRPr lang="es-ES"/>
        </a:p>
      </dgm:t>
    </dgm:pt>
    <dgm:pt modelId="{B1AAE986-E1D4-654F-A36E-76317818D9A0}" type="sibTrans" cxnId="{B4593FCA-1C64-2F4F-89D0-E747B3E371F2}">
      <dgm:prSet/>
      <dgm:spPr/>
      <dgm:t>
        <a:bodyPr/>
        <a:lstStyle/>
        <a:p>
          <a:endParaRPr lang="es-ES"/>
        </a:p>
      </dgm:t>
    </dgm:pt>
    <dgm:pt modelId="{EE9B7796-F2BC-BC41-BBCC-D41425195214}">
      <dgm:prSet phldrT="[Texto]" custT="1"/>
      <dgm:spPr/>
      <dgm:t>
        <a:bodyPr/>
        <a:lstStyle/>
        <a:p>
          <a:r>
            <a:rPr lang="es-ES" sz="2000" dirty="0"/>
            <a:t>Diagramas de Flujo</a:t>
          </a:r>
        </a:p>
      </dgm:t>
    </dgm:pt>
    <dgm:pt modelId="{734E8745-E010-D947-A36C-D055EEBD3A4A}" type="parTrans" cxnId="{0B2FAE69-F581-0B46-A36D-4A6D1E5427EC}">
      <dgm:prSet/>
      <dgm:spPr/>
      <dgm:t>
        <a:bodyPr/>
        <a:lstStyle/>
        <a:p>
          <a:endParaRPr lang="es-ES"/>
        </a:p>
      </dgm:t>
    </dgm:pt>
    <dgm:pt modelId="{9022FCC1-C616-E64C-A210-D7BEB67F0258}" type="sibTrans" cxnId="{0B2FAE69-F581-0B46-A36D-4A6D1E5427EC}">
      <dgm:prSet/>
      <dgm:spPr/>
      <dgm:t>
        <a:bodyPr/>
        <a:lstStyle/>
        <a:p>
          <a:endParaRPr lang="es-ES"/>
        </a:p>
      </dgm:t>
    </dgm:pt>
    <dgm:pt modelId="{E227BE70-3961-AE42-9832-E895DDBE538E}">
      <dgm:prSet phldrT="[Texto]" custT="1"/>
      <dgm:spPr/>
      <dgm:t>
        <a:bodyPr/>
        <a:lstStyle/>
        <a:p>
          <a:r>
            <a:rPr lang="es-ES" sz="2000" dirty="0"/>
            <a:t>Pseudocódigo</a:t>
          </a:r>
        </a:p>
      </dgm:t>
    </dgm:pt>
    <dgm:pt modelId="{FC4327C5-FA2F-BA4B-978F-FA0CD989EFB9}" type="parTrans" cxnId="{9877C106-21B2-C64A-836D-621AF84FAA78}">
      <dgm:prSet/>
      <dgm:spPr/>
      <dgm:t>
        <a:bodyPr/>
        <a:lstStyle/>
        <a:p>
          <a:endParaRPr lang="es-ES"/>
        </a:p>
      </dgm:t>
    </dgm:pt>
    <dgm:pt modelId="{81EBFAAA-E771-9040-99EA-ACE840426046}" type="sibTrans" cxnId="{9877C106-21B2-C64A-836D-621AF84FAA78}">
      <dgm:prSet/>
      <dgm:spPr/>
      <dgm:t>
        <a:bodyPr/>
        <a:lstStyle/>
        <a:p>
          <a:endParaRPr lang="es-ES"/>
        </a:p>
      </dgm:t>
    </dgm:pt>
    <dgm:pt modelId="{DD2DDD93-88E6-9F4D-B80A-E5FCC7303ACD}">
      <dgm:prSet phldrT="[Texto]"/>
      <dgm:spPr/>
      <dgm:t>
        <a:bodyPr/>
        <a:lstStyle/>
        <a:p>
          <a:r>
            <a:rPr lang="es-ES" dirty="0"/>
            <a:t>3. Transcripción o Codificación</a:t>
          </a:r>
        </a:p>
      </dgm:t>
    </dgm:pt>
    <dgm:pt modelId="{76EC7BDC-EACC-0C41-8816-351A760E01E3}" type="parTrans" cxnId="{6183CE87-F571-BA4D-92CF-CA8B413DDF6B}">
      <dgm:prSet/>
      <dgm:spPr/>
      <dgm:t>
        <a:bodyPr/>
        <a:lstStyle/>
        <a:p>
          <a:endParaRPr lang="es-ES"/>
        </a:p>
      </dgm:t>
    </dgm:pt>
    <dgm:pt modelId="{15136A65-A006-4D4D-9F78-51DED2819A92}" type="sibTrans" cxnId="{6183CE87-F571-BA4D-92CF-CA8B413DDF6B}">
      <dgm:prSet/>
      <dgm:spPr/>
      <dgm:t>
        <a:bodyPr/>
        <a:lstStyle/>
        <a:p>
          <a:endParaRPr lang="es-ES"/>
        </a:p>
      </dgm:t>
    </dgm:pt>
    <dgm:pt modelId="{5C3E4C04-434A-8643-B695-A35A51A4E0AD}">
      <dgm:prSet phldrT="[Texto]"/>
      <dgm:spPr/>
      <dgm:t>
        <a:bodyPr/>
        <a:lstStyle/>
        <a:p>
          <a:r>
            <a:rPr lang="es-ES" dirty="0"/>
            <a:t>Python</a:t>
          </a:r>
        </a:p>
      </dgm:t>
    </dgm:pt>
    <dgm:pt modelId="{6E41D3E0-57A6-C34F-A636-54DAD291B329}" type="parTrans" cxnId="{3B77547D-31CD-D148-8456-884AD05F6FD1}">
      <dgm:prSet/>
      <dgm:spPr/>
      <dgm:t>
        <a:bodyPr/>
        <a:lstStyle/>
        <a:p>
          <a:endParaRPr lang="es-ES"/>
        </a:p>
      </dgm:t>
    </dgm:pt>
    <dgm:pt modelId="{7233F40E-EF99-C04E-A1A4-0E1C0F10E032}" type="sibTrans" cxnId="{3B77547D-31CD-D148-8456-884AD05F6FD1}">
      <dgm:prSet/>
      <dgm:spPr/>
      <dgm:t>
        <a:bodyPr/>
        <a:lstStyle/>
        <a:p>
          <a:endParaRPr lang="es-ES"/>
        </a:p>
      </dgm:t>
    </dgm:pt>
    <dgm:pt modelId="{9F1EB286-C4A7-074C-8BD9-1F6CB591F02B}">
      <dgm:prSet phldrT="[Texto]" custT="1"/>
      <dgm:spPr/>
      <dgm:t>
        <a:bodyPr/>
        <a:lstStyle/>
        <a:p>
          <a:pPr>
            <a:buFont typeface="+mj-lt"/>
            <a:buAutoNum type="alphaLcParenR"/>
          </a:pPr>
          <a:r>
            <a:rPr lang="es-ES" sz="2000" dirty="0"/>
            <a:t>Algoritmo</a:t>
          </a:r>
        </a:p>
      </dgm:t>
    </dgm:pt>
    <dgm:pt modelId="{76897DF1-80B0-1142-9813-C239A16E056A}" type="parTrans" cxnId="{DA8A31BF-A5BE-9947-8685-EEF0BF281E70}">
      <dgm:prSet/>
      <dgm:spPr/>
      <dgm:t>
        <a:bodyPr/>
        <a:lstStyle/>
        <a:p>
          <a:endParaRPr lang="es-ES"/>
        </a:p>
      </dgm:t>
    </dgm:pt>
    <dgm:pt modelId="{55A234A5-1078-5C4A-87F4-49E37F88073C}" type="sibTrans" cxnId="{DA8A31BF-A5BE-9947-8685-EEF0BF281E70}">
      <dgm:prSet/>
      <dgm:spPr/>
      <dgm:t>
        <a:bodyPr/>
        <a:lstStyle/>
        <a:p>
          <a:endParaRPr lang="es-ES"/>
        </a:p>
      </dgm:t>
    </dgm:pt>
    <dgm:pt modelId="{8EA83939-2DB2-D749-B0DA-DE4EB4334ED1}">
      <dgm:prSet phldrT="[Texto]" custT="1"/>
      <dgm:spPr/>
      <dgm:t>
        <a:bodyPr/>
        <a:lstStyle/>
        <a:p>
          <a:pPr>
            <a:buFont typeface="+mj-lt"/>
            <a:buAutoNum type="alphaLcParenR"/>
          </a:pPr>
          <a:r>
            <a:rPr lang="es-ES" sz="2000" dirty="0"/>
            <a:t>Prueba de Escritorio</a:t>
          </a:r>
        </a:p>
      </dgm:t>
    </dgm:pt>
    <dgm:pt modelId="{89507D88-8383-1D46-B77F-E9530DC8F811}" type="parTrans" cxnId="{5D55490C-C073-B348-9030-F324C167AE16}">
      <dgm:prSet/>
      <dgm:spPr/>
      <dgm:t>
        <a:bodyPr/>
        <a:lstStyle/>
        <a:p>
          <a:endParaRPr lang="es-ES"/>
        </a:p>
      </dgm:t>
    </dgm:pt>
    <dgm:pt modelId="{CEF2C0D6-E9A5-0546-935A-BD0DF572A6F4}" type="sibTrans" cxnId="{5D55490C-C073-B348-9030-F324C167AE16}">
      <dgm:prSet/>
      <dgm:spPr/>
      <dgm:t>
        <a:bodyPr/>
        <a:lstStyle/>
        <a:p>
          <a:endParaRPr lang="es-ES"/>
        </a:p>
      </dgm:t>
    </dgm:pt>
    <dgm:pt modelId="{0CFD8457-FEDD-3D4F-9D0B-7FBA3EEDCC1C}">
      <dgm:prSet phldrT="[Texto]"/>
      <dgm:spPr/>
      <dgm:t>
        <a:bodyPr/>
        <a:lstStyle/>
        <a:p>
          <a:r>
            <a:rPr lang="es-ES" dirty="0"/>
            <a:t>Java</a:t>
          </a:r>
        </a:p>
      </dgm:t>
    </dgm:pt>
    <dgm:pt modelId="{5CA5FE61-8523-DE42-BA77-A43755BED95A}" type="parTrans" cxnId="{A0AF9E40-21C8-1745-A44A-CA49ACAA3310}">
      <dgm:prSet/>
      <dgm:spPr/>
      <dgm:t>
        <a:bodyPr/>
        <a:lstStyle/>
        <a:p>
          <a:endParaRPr lang="es-ES"/>
        </a:p>
      </dgm:t>
    </dgm:pt>
    <dgm:pt modelId="{639491D8-4847-D64E-A24D-D210A0B4CB1C}" type="sibTrans" cxnId="{A0AF9E40-21C8-1745-A44A-CA49ACAA3310}">
      <dgm:prSet/>
      <dgm:spPr/>
      <dgm:t>
        <a:bodyPr/>
        <a:lstStyle/>
        <a:p>
          <a:endParaRPr lang="es-ES"/>
        </a:p>
      </dgm:t>
    </dgm:pt>
    <dgm:pt modelId="{9CFA7EE5-3B92-0F40-B7A0-030016A7374F}">
      <dgm:prSet phldrT="[Texto]"/>
      <dgm:spPr/>
      <dgm:t>
        <a:bodyPr/>
        <a:lstStyle/>
        <a:p>
          <a:r>
            <a:rPr lang="es-ES" dirty="0"/>
            <a:t>Pascal</a:t>
          </a:r>
        </a:p>
      </dgm:t>
    </dgm:pt>
    <dgm:pt modelId="{B74388D3-6E7F-764D-A926-972F6289BC21}" type="parTrans" cxnId="{B4CB8303-BBCE-5D4A-8B36-625683A2C007}">
      <dgm:prSet/>
      <dgm:spPr/>
      <dgm:t>
        <a:bodyPr/>
        <a:lstStyle/>
        <a:p>
          <a:endParaRPr lang="es-ES"/>
        </a:p>
      </dgm:t>
    </dgm:pt>
    <dgm:pt modelId="{EAA7616F-A440-CF42-A2EE-5F10608D3847}" type="sibTrans" cxnId="{B4CB8303-BBCE-5D4A-8B36-625683A2C007}">
      <dgm:prSet/>
      <dgm:spPr/>
      <dgm:t>
        <a:bodyPr/>
        <a:lstStyle/>
        <a:p>
          <a:endParaRPr lang="es-ES"/>
        </a:p>
      </dgm:t>
    </dgm:pt>
    <dgm:pt modelId="{B296E71E-4779-5343-AEDD-B1A42A72A4B1}">
      <dgm:prSet phldrT="[Texto]"/>
      <dgm:spPr/>
      <dgm:t>
        <a:bodyPr/>
        <a:lstStyle/>
        <a:p>
          <a:r>
            <a:rPr lang="es-ES" dirty="0"/>
            <a:t>C++</a:t>
          </a:r>
        </a:p>
      </dgm:t>
    </dgm:pt>
    <dgm:pt modelId="{D42FAF91-52CC-6F4D-A8B1-9D281F94B87B}" type="parTrans" cxnId="{D58990A9-8C7A-3D42-AA03-5D00A79810DD}">
      <dgm:prSet/>
      <dgm:spPr/>
      <dgm:t>
        <a:bodyPr/>
        <a:lstStyle/>
        <a:p>
          <a:endParaRPr lang="es-ES"/>
        </a:p>
      </dgm:t>
    </dgm:pt>
    <dgm:pt modelId="{B3C203A7-91B0-3441-85A8-73EA2584F445}" type="sibTrans" cxnId="{D58990A9-8C7A-3D42-AA03-5D00A79810DD}">
      <dgm:prSet/>
      <dgm:spPr/>
      <dgm:t>
        <a:bodyPr/>
        <a:lstStyle/>
        <a:p>
          <a:endParaRPr lang="es-ES"/>
        </a:p>
      </dgm:t>
    </dgm:pt>
    <dgm:pt modelId="{DE9DF7ED-3CFF-704D-B980-2DA9F500B0C9}">
      <dgm:prSet phldrT="[Texto]"/>
      <dgm:spPr/>
      <dgm:t>
        <a:bodyPr/>
        <a:lstStyle/>
        <a:p>
          <a:r>
            <a:rPr lang="es-ES" dirty="0" err="1"/>
            <a:t>Javascript</a:t>
          </a:r>
          <a:endParaRPr lang="es-ES" dirty="0"/>
        </a:p>
      </dgm:t>
    </dgm:pt>
    <dgm:pt modelId="{E979286E-AE9F-5941-BD61-BFC21FE96CD9}" type="parTrans" cxnId="{4DCBC1DA-B8C2-4C46-9F80-DC898FA9F4C5}">
      <dgm:prSet/>
      <dgm:spPr/>
      <dgm:t>
        <a:bodyPr/>
        <a:lstStyle/>
        <a:p>
          <a:endParaRPr lang="es-ES"/>
        </a:p>
      </dgm:t>
    </dgm:pt>
    <dgm:pt modelId="{AA68B89D-59D1-5147-9825-0E7E08DE6124}" type="sibTrans" cxnId="{4DCBC1DA-B8C2-4C46-9F80-DC898FA9F4C5}">
      <dgm:prSet/>
      <dgm:spPr/>
      <dgm:t>
        <a:bodyPr/>
        <a:lstStyle/>
        <a:p>
          <a:endParaRPr lang="es-ES"/>
        </a:p>
      </dgm:t>
    </dgm:pt>
    <dgm:pt modelId="{4DB09554-6ACE-4E4E-8EEC-98D563F097C4}" type="pres">
      <dgm:prSet presAssocID="{B4A4EC58-2278-1F40-88AB-4624E846DBF6}" presName="Name0" presStyleCnt="0">
        <dgm:presLayoutVars>
          <dgm:dir/>
          <dgm:animLvl val="lvl"/>
          <dgm:resizeHandles val="exact"/>
        </dgm:presLayoutVars>
      </dgm:prSet>
      <dgm:spPr/>
    </dgm:pt>
    <dgm:pt modelId="{AD973E29-0FB9-D640-BEE9-5F95AA07656C}" type="pres">
      <dgm:prSet presAssocID="{B4A4EC58-2278-1F40-88AB-4624E846DBF6}" presName="tSp" presStyleCnt="0"/>
      <dgm:spPr/>
    </dgm:pt>
    <dgm:pt modelId="{A5E2B43E-560C-214B-B628-6906EAB02200}" type="pres">
      <dgm:prSet presAssocID="{B4A4EC58-2278-1F40-88AB-4624E846DBF6}" presName="bSp" presStyleCnt="0"/>
      <dgm:spPr/>
    </dgm:pt>
    <dgm:pt modelId="{C015C4EE-B3F8-8342-A7AC-A56E52395ADB}" type="pres">
      <dgm:prSet presAssocID="{B4A4EC58-2278-1F40-88AB-4624E846DBF6}" presName="process" presStyleCnt="0"/>
      <dgm:spPr/>
    </dgm:pt>
    <dgm:pt modelId="{208E73BE-9D20-384A-AEDE-337C5263EB5A}" type="pres">
      <dgm:prSet presAssocID="{4440A5E5-C33D-E24F-974F-F176FBE77B22}" presName="composite1" presStyleCnt="0"/>
      <dgm:spPr/>
    </dgm:pt>
    <dgm:pt modelId="{CAF701AB-39BA-9E4A-8B2A-5A1D3D71034D}" type="pres">
      <dgm:prSet presAssocID="{4440A5E5-C33D-E24F-974F-F176FBE77B22}" presName="dummyNode1" presStyleLbl="node1" presStyleIdx="0" presStyleCnt="3"/>
      <dgm:spPr/>
    </dgm:pt>
    <dgm:pt modelId="{B5127AB3-05A4-2749-9BA0-1F7E68E417F8}" type="pres">
      <dgm:prSet presAssocID="{4440A5E5-C33D-E24F-974F-F176FBE77B22}" presName="childNode1" presStyleLbl="bgAcc1" presStyleIdx="0" presStyleCnt="3">
        <dgm:presLayoutVars>
          <dgm:bulletEnabled val="1"/>
        </dgm:presLayoutVars>
      </dgm:prSet>
      <dgm:spPr/>
    </dgm:pt>
    <dgm:pt modelId="{E58C307D-0E9D-8B46-BAC8-A09CBBA4999D}" type="pres">
      <dgm:prSet presAssocID="{4440A5E5-C33D-E24F-974F-F176FBE77B22}" presName="childNode1tx" presStyleLbl="bgAcc1" presStyleIdx="0" presStyleCnt="3">
        <dgm:presLayoutVars>
          <dgm:bulletEnabled val="1"/>
        </dgm:presLayoutVars>
      </dgm:prSet>
      <dgm:spPr/>
    </dgm:pt>
    <dgm:pt modelId="{0B496C3F-603A-5142-82B3-8164E8A8D396}" type="pres">
      <dgm:prSet presAssocID="{4440A5E5-C33D-E24F-974F-F176FBE77B22}" presName="parentNode1" presStyleLbl="node1" presStyleIdx="0" presStyleCnt="3">
        <dgm:presLayoutVars>
          <dgm:chMax val="1"/>
          <dgm:bulletEnabled val="1"/>
        </dgm:presLayoutVars>
      </dgm:prSet>
      <dgm:spPr/>
    </dgm:pt>
    <dgm:pt modelId="{C54E5988-CA52-8948-9C40-A93416C593C5}" type="pres">
      <dgm:prSet presAssocID="{4440A5E5-C33D-E24F-974F-F176FBE77B22}" presName="connSite1" presStyleCnt="0"/>
      <dgm:spPr/>
    </dgm:pt>
    <dgm:pt modelId="{575C8450-5A6E-1441-80A6-CA3C32F82213}" type="pres">
      <dgm:prSet presAssocID="{289C1FCD-E8F5-0047-BE1D-36F7A001AA08}" presName="Name9" presStyleLbl="sibTrans2D1" presStyleIdx="0" presStyleCnt="2"/>
      <dgm:spPr/>
    </dgm:pt>
    <dgm:pt modelId="{0E520316-B0D0-3549-8825-053BCEB06327}" type="pres">
      <dgm:prSet presAssocID="{6B6362CE-9D6A-F842-9243-374E40AD03A2}" presName="composite2" presStyleCnt="0"/>
      <dgm:spPr/>
    </dgm:pt>
    <dgm:pt modelId="{CA854BB3-1BDC-F14B-911A-51AFA84E9E46}" type="pres">
      <dgm:prSet presAssocID="{6B6362CE-9D6A-F842-9243-374E40AD03A2}" presName="dummyNode2" presStyleLbl="node1" presStyleIdx="0" presStyleCnt="3"/>
      <dgm:spPr/>
    </dgm:pt>
    <dgm:pt modelId="{C34220E0-32F1-A64A-80D0-B087CE82D336}" type="pres">
      <dgm:prSet presAssocID="{6B6362CE-9D6A-F842-9243-374E40AD03A2}" presName="childNode2" presStyleLbl="bgAcc1" presStyleIdx="1" presStyleCnt="3">
        <dgm:presLayoutVars>
          <dgm:bulletEnabled val="1"/>
        </dgm:presLayoutVars>
      </dgm:prSet>
      <dgm:spPr/>
    </dgm:pt>
    <dgm:pt modelId="{D760A6F6-9C6C-F34B-88FB-49AA608D16B4}" type="pres">
      <dgm:prSet presAssocID="{6B6362CE-9D6A-F842-9243-374E40AD03A2}" presName="childNode2tx" presStyleLbl="bgAcc1" presStyleIdx="1" presStyleCnt="3">
        <dgm:presLayoutVars>
          <dgm:bulletEnabled val="1"/>
        </dgm:presLayoutVars>
      </dgm:prSet>
      <dgm:spPr/>
    </dgm:pt>
    <dgm:pt modelId="{12F138AC-A016-0B47-B17D-C94928D81B11}" type="pres">
      <dgm:prSet presAssocID="{6B6362CE-9D6A-F842-9243-374E40AD03A2}" presName="parentNode2" presStyleLbl="node1" presStyleIdx="1" presStyleCnt="3">
        <dgm:presLayoutVars>
          <dgm:chMax val="0"/>
          <dgm:bulletEnabled val="1"/>
        </dgm:presLayoutVars>
      </dgm:prSet>
      <dgm:spPr/>
    </dgm:pt>
    <dgm:pt modelId="{5CC70670-4A32-814E-9C29-98BCD3038B95}" type="pres">
      <dgm:prSet presAssocID="{6B6362CE-9D6A-F842-9243-374E40AD03A2}" presName="connSite2" presStyleCnt="0"/>
      <dgm:spPr/>
    </dgm:pt>
    <dgm:pt modelId="{B511D449-DD18-2543-8C7F-4E8FEA5AC6F5}" type="pres">
      <dgm:prSet presAssocID="{B1AAE986-E1D4-654F-A36E-76317818D9A0}" presName="Name18" presStyleLbl="sibTrans2D1" presStyleIdx="1" presStyleCnt="2"/>
      <dgm:spPr/>
    </dgm:pt>
    <dgm:pt modelId="{3A2DB8D5-9E18-F844-9744-434B3E60E012}" type="pres">
      <dgm:prSet presAssocID="{DD2DDD93-88E6-9F4D-B80A-E5FCC7303ACD}" presName="composite1" presStyleCnt="0"/>
      <dgm:spPr/>
    </dgm:pt>
    <dgm:pt modelId="{D124413E-D42B-694D-87A5-D4B4E225B279}" type="pres">
      <dgm:prSet presAssocID="{DD2DDD93-88E6-9F4D-B80A-E5FCC7303ACD}" presName="dummyNode1" presStyleLbl="node1" presStyleIdx="1" presStyleCnt="3"/>
      <dgm:spPr/>
    </dgm:pt>
    <dgm:pt modelId="{A0DC7EC0-E3D7-C249-A3A9-C09C8B2F9EA5}" type="pres">
      <dgm:prSet presAssocID="{DD2DDD93-88E6-9F4D-B80A-E5FCC7303ACD}" presName="childNode1" presStyleLbl="bgAcc1" presStyleIdx="2" presStyleCnt="3">
        <dgm:presLayoutVars>
          <dgm:bulletEnabled val="1"/>
        </dgm:presLayoutVars>
      </dgm:prSet>
      <dgm:spPr/>
    </dgm:pt>
    <dgm:pt modelId="{567E8757-CE99-B34D-A55C-7A531722366A}" type="pres">
      <dgm:prSet presAssocID="{DD2DDD93-88E6-9F4D-B80A-E5FCC7303ACD}" presName="childNode1tx" presStyleLbl="bgAcc1" presStyleIdx="2" presStyleCnt="3">
        <dgm:presLayoutVars>
          <dgm:bulletEnabled val="1"/>
        </dgm:presLayoutVars>
      </dgm:prSet>
      <dgm:spPr/>
    </dgm:pt>
    <dgm:pt modelId="{22DC7F7E-7BD1-9041-8038-F8556F8D2A7B}" type="pres">
      <dgm:prSet presAssocID="{DD2DDD93-88E6-9F4D-B80A-E5FCC7303ACD}" presName="parentNode1" presStyleLbl="node1" presStyleIdx="2" presStyleCnt="3">
        <dgm:presLayoutVars>
          <dgm:chMax val="1"/>
          <dgm:bulletEnabled val="1"/>
        </dgm:presLayoutVars>
      </dgm:prSet>
      <dgm:spPr/>
    </dgm:pt>
    <dgm:pt modelId="{7A270DA1-85E8-2942-954B-660322A93631}" type="pres">
      <dgm:prSet presAssocID="{DD2DDD93-88E6-9F4D-B80A-E5FCC7303ACD}" presName="connSite1" presStyleCnt="0"/>
      <dgm:spPr/>
    </dgm:pt>
  </dgm:ptLst>
  <dgm:cxnLst>
    <dgm:cxn modelId="{A862A501-BBE5-2647-8F20-D8B9E2D7A325}" type="presOf" srcId="{9F1EB286-C4A7-074C-8BD9-1F6CB591F02B}" destId="{E58C307D-0E9D-8B46-BAC8-A09CBBA4999D}" srcOrd="1" destOrd="1" presId="urn:microsoft.com/office/officeart/2005/8/layout/hProcess4"/>
    <dgm:cxn modelId="{67204502-B940-0E4E-97F9-3F9FF51BDCAB}" type="presOf" srcId="{9CFA7EE5-3B92-0F40-B7A0-030016A7374F}" destId="{567E8757-CE99-B34D-A55C-7A531722366A}" srcOrd="1" destOrd="2" presId="urn:microsoft.com/office/officeart/2005/8/layout/hProcess4"/>
    <dgm:cxn modelId="{B4CB8303-BBCE-5D4A-8B36-625683A2C007}" srcId="{DD2DDD93-88E6-9F4D-B80A-E5FCC7303ACD}" destId="{9CFA7EE5-3B92-0F40-B7A0-030016A7374F}" srcOrd="2" destOrd="0" parTransId="{B74388D3-6E7F-764D-A926-972F6289BC21}" sibTransId="{EAA7616F-A440-CF42-A2EE-5F10608D3847}"/>
    <dgm:cxn modelId="{9877C106-21B2-C64A-836D-621AF84FAA78}" srcId="{6B6362CE-9D6A-F842-9243-374E40AD03A2}" destId="{E227BE70-3961-AE42-9832-E895DDBE538E}" srcOrd="1" destOrd="0" parTransId="{FC4327C5-FA2F-BA4B-978F-FA0CD989EFB9}" sibTransId="{81EBFAAA-E771-9040-99EA-ACE840426046}"/>
    <dgm:cxn modelId="{5D55490C-C073-B348-9030-F324C167AE16}" srcId="{4440A5E5-C33D-E24F-974F-F176FBE77B22}" destId="{8EA83939-2DB2-D749-B0DA-DE4EB4334ED1}" srcOrd="2" destOrd="0" parTransId="{89507D88-8383-1D46-B77F-E9530DC8F811}" sibTransId="{CEF2C0D6-E9A5-0546-935A-BD0DF572A6F4}"/>
    <dgm:cxn modelId="{1DD14911-C644-1E4C-898E-89DAC6BC12AA}" type="presOf" srcId="{B296E71E-4779-5343-AEDD-B1A42A72A4B1}" destId="{567E8757-CE99-B34D-A55C-7A531722366A}" srcOrd="1" destOrd="3" presId="urn:microsoft.com/office/officeart/2005/8/layout/hProcess4"/>
    <dgm:cxn modelId="{060FFC15-DFA8-C549-9036-D9A5224C1817}" type="presOf" srcId="{DE9DF7ED-3CFF-704D-B980-2DA9F500B0C9}" destId="{567E8757-CE99-B34D-A55C-7A531722366A}" srcOrd="1" destOrd="4" presId="urn:microsoft.com/office/officeart/2005/8/layout/hProcess4"/>
    <dgm:cxn modelId="{D8473225-F8DC-7046-85E7-10A24D1BAB62}" type="presOf" srcId="{6B6362CE-9D6A-F842-9243-374E40AD03A2}" destId="{12F138AC-A016-0B47-B17D-C94928D81B11}" srcOrd="0" destOrd="0" presId="urn:microsoft.com/office/officeart/2005/8/layout/hProcess4"/>
    <dgm:cxn modelId="{2D9D362D-4B7E-B34F-9323-6062885290DC}" type="presOf" srcId="{4440A5E5-C33D-E24F-974F-F176FBE77B22}" destId="{0B496C3F-603A-5142-82B3-8164E8A8D396}" srcOrd="0" destOrd="0" presId="urn:microsoft.com/office/officeart/2005/8/layout/hProcess4"/>
    <dgm:cxn modelId="{A0AF9E40-21C8-1745-A44A-CA49ACAA3310}" srcId="{DD2DDD93-88E6-9F4D-B80A-E5FCC7303ACD}" destId="{0CFD8457-FEDD-3D4F-9D0B-7FBA3EEDCC1C}" srcOrd="1" destOrd="0" parTransId="{5CA5FE61-8523-DE42-BA77-A43755BED95A}" sibTransId="{639491D8-4847-D64E-A24D-D210A0B4CB1C}"/>
    <dgm:cxn modelId="{295CA35C-EF29-D04C-9073-B6C410998D40}" type="presOf" srcId="{8EA83939-2DB2-D749-B0DA-DE4EB4334ED1}" destId="{B5127AB3-05A4-2749-9BA0-1F7E68E417F8}" srcOrd="0" destOrd="2" presId="urn:microsoft.com/office/officeart/2005/8/layout/hProcess4"/>
    <dgm:cxn modelId="{0B2FAE69-F581-0B46-A36D-4A6D1E5427EC}" srcId="{6B6362CE-9D6A-F842-9243-374E40AD03A2}" destId="{EE9B7796-F2BC-BC41-BBCC-D41425195214}" srcOrd="0" destOrd="0" parTransId="{734E8745-E010-D947-A36C-D055EEBD3A4A}" sibTransId="{9022FCC1-C616-E64C-A210-D7BEB67F0258}"/>
    <dgm:cxn modelId="{2E11B14B-1EB4-314B-BE37-5D14405E3E3F}" type="presOf" srcId="{DD2DDD93-88E6-9F4D-B80A-E5FCC7303ACD}" destId="{22DC7F7E-7BD1-9041-8038-F8556F8D2A7B}" srcOrd="0" destOrd="0" presId="urn:microsoft.com/office/officeart/2005/8/layout/hProcess4"/>
    <dgm:cxn modelId="{606AC96B-23D3-1D4C-A042-4884E96D256C}" type="presOf" srcId="{E227BE70-3961-AE42-9832-E895DDBE538E}" destId="{D760A6F6-9C6C-F34B-88FB-49AA608D16B4}" srcOrd="1" destOrd="1" presId="urn:microsoft.com/office/officeart/2005/8/layout/hProcess4"/>
    <dgm:cxn modelId="{AF5B7D53-AD7D-B84A-96B3-B91EC8999493}" type="presOf" srcId="{B1AAE986-E1D4-654F-A36E-76317818D9A0}" destId="{B511D449-DD18-2543-8C7F-4E8FEA5AC6F5}" srcOrd="0" destOrd="0" presId="urn:microsoft.com/office/officeart/2005/8/layout/hProcess4"/>
    <dgm:cxn modelId="{A57E9154-1A7B-564C-8822-6EB354CCE28D}" type="presOf" srcId="{E227BE70-3961-AE42-9832-E895DDBE538E}" destId="{C34220E0-32F1-A64A-80D0-B087CE82D336}" srcOrd="0" destOrd="1" presId="urn:microsoft.com/office/officeart/2005/8/layout/hProcess4"/>
    <dgm:cxn modelId="{FC598E57-08DC-1447-858E-57162386F5C0}" type="presOf" srcId="{9CFA7EE5-3B92-0F40-B7A0-030016A7374F}" destId="{A0DC7EC0-E3D7-C249-A3A9-C09C8B2F9EA5}" srcOrd="0" destOrd="2" presId="urn:microsoft.com/office/officeart/2005/8/layout/hProcess4"/>
    <dgm:cxn modelId="{7C6DAF57-6A1F-0945-B374-DD7A0D30ECF2}" type="presOf" srcId="{B4A4EC58-2278-1F40-88AB-4624E846DBF6}" destId="{4DB09554-6ACE-4E4E-8EEC-98D563F097C4}" srcOrd="0" destOrd="0" presId="urn:microsoft.com/office/officeart/2005/8/layout/hProcess4"/>
    <dgm:cxn modelId="{24FF4479-99FB-6248-BAD5-78CD70E377F2}" type="presOf" srcId="{5C3E4C04-434A-8643-B695-A35A51A4E0AD}" destId="{567E8757-CE99-B34D-A55C-7A531722366A}" srcOrd="1" destOrd="0" presId="urn:microsoft.com/office/officeart/2005/8/layout/hProcess4"/>
    <dgm:cxn modelId="{3B77547D-31CD-D148-8456-884AD05F6FD1}" srcId="{DD2DDD93-88E6-9F4D-B80A-E5FCC7303ACD}" destId="{5C3E4C04-434A-8643-B695-A35A51A4E0AD}" srcOrd="0" destOrd="0" parTransId="{6E41D3E0-57A6-C34F-A636-54DAD291B329}" sibTransId="{7233F40E-EF99-C04E-A1A4-0E1C0F10E032}"/>
    <dgm:cxn modelId="{6183CE87-F571-BA4D-92CF-CA8B413DDF6B}" srcId="{B4A4EC58-2278-1F40-88AB-4624E846DBF6}" destId="{DD2DDD93-88E6-9F4D-B80A-E5FCC7303ACD}" srcOrd="2" destOrd="0" parTransId="{76EC7BDC-EACC-0C41-8816-351A760E01E3}" sibTransId="{15136A65-A006-4D4D-9F78-51DED2819A92}"/>
    <dgm:cxn modelId="{0C07BC8B-FA88-2E4E-B0E7-DD0750095D68}" type="presOf" srcId="{B296E71E-4779-5343-AEDD-B1A42A72A4B1}" destId="{A0DC7EC0-E3D7-C249-A3A9-C09C8B2F9EA5}" srcOrd="0" destOrd="3" presId="urn:microsoft.com/office/officeart/2005/8/layout/hProcess4"/>
    <dgm:cxn modelId="{4F86F58B-875D-3C41-9E81-7920C06BDEEC}" type="presOf" srcId="{5C3E4C04-434A-8643-B695-A35A51A4E0AD}" destId="{A0DC7EC0-E3D7-C249-A3A9-C09C8B2F9EA5}" srcOrd="0" destOrd="0" presId="urn:microsoft.com/office/officeart/2005/8/layout/hProcess4"/>
    <dgm:cxn modelId="{82C66A95-9EBE-314E-995D-31F55FB3BAEF}" type="presOf" srcId="{8EA83939-2DB2-D749-B0DA-DE4EB4334ED1}" destId="{E58C307D-0E9D-8B46-BAC8-A09CBBA4999D}" srcOrd="1" destOrd="2" presId="urn:microsoft.com/office/officeart/2005/8/layout/hProcess4"/>
    <dgm:cxn modelId="{8B796AA1-1670-7A45-91DD-5F5719D97F8E}" type="presOf" srcId="{DE9DF7ED-3CFF-704D-B980-2DA9F500B0C9}" destId="{A0DC7EC0-E3D7-C249-A3A9-C09C8B2F9EA5}" srcOrd="0" destOrd="4" presId="urn:microsoft.com/office/officeart/2005/8/layout/hProcess4"/>
    <dgm:cxn modelId="{D58990A9-8C7A-3D42-AA03-5D00A79810DD}" srcId="{DD2DDD93-88E6-9F4D-B80A-E5FCC7303ACD}" destId="{B296E71E-4779-5343-AEDD-B1A42A72A4B1}" srcOrd="3" destOrd="0" parTransId="{D42FAF91-52CC-6F4D-A8B1-9D281F94B87B}" sibTransId="{B3C203A7-91B0-3441-85A8-73EA2584F445}"/>
    <dgm:cxn modelId="{6BE907AF-EB00-A740-9EDF-BA176F37AD7A}" type="presOf" srcId="{0CFD8457-FEDD-3D4F-9D0B-7FBA3EEDCC1C}" destId="{A0DC7EC0-E3D7-C249-A3A9-C09C8B2F9EA5}" srcOrd="0" destOrd="1" presId="urn:microsoft.com/office/officeart/2005/8/layout/hProcess4"/>
    <dgm:cxn modelId="{25011BB4-0E8D-5348-82F6-ECB50F3BA481}" type="presOf" srcId="{EE9B7796-F2BC-BC41-BBCC-D41425195214}" destId="{D760A6F6-9C6C-F34B-88FB-49AA608D16B4}" srcOrd="1" destOrd="0" presId="urn:microsoft.com/office/officeart/2005/8/layout/hProcess4"/>
    <dgm:cxn modelId="{DA8A31BF-A5BE-9947-8685-EEF0BF281E70}" srcId="{4440A5E5-C33D-E24F-974F-F176FBE77B22}" destId="{9F1EB286-C4A7-074C-8BD9-1F6CB591F02B}" srcOrd="1" destOrd="0" parTransId="{76897DF1-80B0-1142-9813-C239A16E056A}" sibTransId="{55A234A5-1078-5C4A-87F4-49E37F88073C}"/>
    <dgm:cxn modelId="{8E9D3AC2-35FB-5D42-9179-6D291B0ED36E}" type="presOf" srcId="{9F1EB286-C4A7-074C-8BD9-1F6CB591F02B}" destId="{B5127AB3-05A4-2749-9BA0-1F7E68E417F8}" srcOrd="0" destOrd="1" presId="urn:microsoft.com/office/officeart/2005/8/layout/hProcess4"/>
    <dgm:cxn modelId="{B5F2BCC4-2F04-284F-8959-C01D045F1D9D}" type="presOf" srcId="{73E310DC-0EFE-F440-B957-6E077CBE0257}" destId="{B5127AB3-05A4-2749-9BA0-1F7E68E417F8}" srcOrd="0" destOrd="0" presId="urn:microsoft.com/office/officeart/2005/8/layout/hProcess4"/>
    <dgm:cxn modelId="{B4593FCA-1C64-2F4F-89D0-E747B3E371F2}" srcId="{B4A4EC58-2278-1F40-88AB-4624E846DBF6}" destId="{6B6362CE-9D6A-F842-9243-374E40AD03A2}" srcOrd="1" destOrd="0" parTransId="{9923B067-B713-D34A-93BF-90A15F2D6E8C}" sibTransId="{B1AAE986-E1D4-654F-A36E-76317818D9A0}"/>
    <dgm:cxn modelId="{982AEFD2-8D57-0F49-A107-FCD761215AE9}" type="presOf" srcId="{EE9B7796-F2BC-BC41-BBCC-D41425195214}" destId="{C34220E0-32F1-A64A-80D0-B087CE82D336}" srcOrd="0" destOrd="0" presId="urn:microsoft.com/office/officeart/2005/8/layout/hProcess4"/>
    <dgm:cxn modelId="{4B9DB5D4-F20C-B743-976A-A0D632FF7CA2}" type="presOf" srcId="{73E310DC-0EFE-F440-B957-6E077CBE0257}" destId="{E58C307D-0E9D-8B46-BAC8-A09CBBA4999D}" srcOrd="1" destOrd="0" presId="urn:microsoft.com/office/officeart/2005/8/layout/hProcess4"/>
    <dgm:cxn modelId="{4DCBC1DA-B8C2-4C46-9F80-DC898FA9F4C5}" srcId="{DD2DDD93-88E6-9F4D-B80A-E5FCC7303ACD}" destId="{DE9DF7ED-3CFF-704D-B980-2DA9F500B0C9}" srcOrd="4" destOrd="0" parTransId="{E979286E-AE9F-5941-BD61-BFC21FE96CD9}" sibTransId="{AA68B89D-59D1-5147-9825-0E7E08DE6124}"/>
    <dgm:cxn modelId="{685202ED-7D27-6248-B392-04B6713B36DC}" srcId="{4440A5E5-C33D-E24F-974F-F176FBE77B22}" destId="{73E310DC-0EFE-F440-B957-6E077CBE0257}" srcOrd="0" destOrd="0" parTransId="{F8F940B6-C54D-7B43-AEEC-BE3271DA10BD}" sibTransId="{A6EFB68B-3640-6F4E-AC5F-FC2F8D1B0856}"/>
    <dgm:cxn modelId="{E705A4EE-081B-704E-A8CC-728078B27A58}" type="presOf" srcId="{289C1FCD-E8F5-0047-BE1D-36F7A001AA08}" destId="{575C8450-5A6E-1441-80A6-CA3C32F82213}" srcOrd="0" destOrd="0" presId="urn:microsoft.com/office/officeart/2005/8/layout/hProcess4"/>
    <dgm:cxn modelId="{DACD84EF-E73A-264A-A1CC-2754CB8979C6}" srcId="{B4A4EC58-2278-1F40-88AB-4624E846DBF6}" destId="{4440A5E5-C33D-E24F-974F-F176FBE77B22}" srcOrd="0" destOrd="0" parTransId="{CA20EE66-26F9-584C-8720-E7AF0E8BFB5A}" sibTransId="{289C1FCD-E8F5-0047-BE1D-36F7A001AA08}"/>
    <dgm:cxn modelId="{A279B7EF-072B-384B-84C0-307CEE001500}" type="presOf" srcId="{0CFD8457-FEDD-3D4F-9D0B-7FBA3EEDCC1C}" destId="{567E8757-CE99-B34D-A55C-7A531722366A}" srcOrd="1" destOrd="1" presId="urn:microsoft.com/office/officeart/2005/8/layout/hProcess4"/>
    <dgm:cxn modelId="{7C9E8A6F-90CE-9246-A268-65EE510E3A84}" type="presParOf" srcId="{4DB09554-6ACE-4E4E-8EEC-98D563F097C4}" destId="{AD973E29-0FB9-D640-BEE9-5F95AA07656C}" srcOrd="0" destOrd="0" presId="urn:microsoft.com/office/officeart/2005/8/layout/hProcess4"/>
    <dgm:cxn modelId="{022D1BDA-9FD3-9646-B523-29C18A72752E}" type="presParOf" srcId="{4DB09554-6ACE-4E4E-8EEC-98D563F097C4}" destId="{A5E2B43E-560C-214B-B628-6906EAB02200}" srcOrd="1" destOrd="0" presId="urn:microsoft.com/office/officeart/2005/8/layout/hProcess4"/>
    <dgm:cxn modelId="{164C973E-BF30-BB43-B1F5-424256165C26}" type="presParOf" srcId="{4DB09554-6ACE-4E4E-8EEC-98D563F097C4}" destId="{C015C4EE-B3F8-8342-A7AC-A56E52395ADB}" srcOrd="2" destOrd="0" presId="urn:microsoft.com/office/officeart/2005/8/layout/hProcess4"/>
    <dgm:cxn modelId="{BB43859D-9F3F-D74F-B954-63939D92CB20}" type="presParOf" srcId="{C015C4EE-B3F8-8342-A7AC-A56E52395ADB}" destId="{208E73BE-9D20-384A-AEDE-337C5263EB5A}" srcOrd="0" destOrd="0" presId="urn:microsoft.com/office/officeart/2005/8/layout/hProcess4"/>
    <dgm:cxn modelId="{4FFEC23D-998D-C94E-A50D-61A7899306EF}" type="presParOf" srcId="{208E73BE-9D20-384A-AEDE-337C5263EB5A}" destId="{CAF701AB-39BA-9E4A-8B2A-5A1D3D71034D}" srcOrd="0" destOrd="0" presId="urn:microsoft.com/office/officeart/2005/8/layout/hProcess4"/>
    <dgm:cxn modelId="{33CEC3B7-3472-DB4B-8FE3-B6E8BD25FA42}" type="presParOf" srcId="{208E73BE-9D20-384A-AEDE-337C5263EB5A}" destId="{B5127AB3-05A4-2749-9BA0-1F7E68E417F8}" srcOrd="1" destOrd="0" presId="urn:microsoft.com/office/officeart/2005/8/layout/hProcess4"/>
    <dgm:cxn modelId="{048D5B4F-5A36-B84E-8CD6-F13B2BEB405F}" type="presParOf" srcId="{208E73BE-9D20-384A-AEDE-337C5263EB5A}" destId="{E58C307D-0E9D-8B46-BAC8-A09CBBA4999D}" srcOrd="2" destOrd="0" presId="urn:microsoft.com/office/officeart/2005/8/layout/hProcess4"/>
    <dgm:cxn modelId="{F8A3E9B4-EAC4-B84C-BBEC-E22538AEDEF8}" type="presParOf" srcId="{208E73BE-9D20-384A-AEDE-337C5263EB5A}" destId="{0B496C3F-603A-5142-82B3-8164E8A8D396}" srcOrd="3" destOrd="0" presId="urn:microsoft.com/office/officeart/2005/8/layout/hProcess4"/>
    <dgm:cxn modelId="{1E9F4EE6-BCE1-8148-AB48-61844F796A4C}" type="presParOf" srcId="{208E73BE-9D20-384A-AEDE-337C5263EB5A}" destId="{C54E5988-CA52-8948-9C40-A93416C593C5}" srcOrd="4" destOrd="0" presId="urn:microsoft.com/office/officeart/2005/8/layout/hProcess4"/>
    <dgm:cxn modelId="{2359CBAC-ABD0-6E4D-A826-47D04C97EC5E}" type="presParOf" srcId="{C015C4EE-B3F8-8342-A7AC-A56E52395ADB}" destId="{575C8450-5A6E-1441-80A6-CA3C32F82213}" srcOrd="1" destOrd="0" presId="urn:microsoft.com/office/officeart/2005/8/layout/hProcess4"/>
    <dgm:cxn modelId="{C26F3E4C-9E4E-E446-B8C5-DE692684D551}" type="presParOf" srcId="{C015C4EE-B3F8-8342-A7AC-A56E52395ADB}" destId="{0E520316-B0D0-3549-8825-053BCEB06327}" srcOrd="2" destOrd="0" presId="urn:microsoft.com/office/officeart/2005/8/layout/hProcess4"/>
    <dgm:cxn modelId="{49C639B5-0462-7344-804E-A9CCEC4528F1}" type="presParOf" srcId="{0E520316-B0D0-3549-8825-053BCEB06327}" destId="{CA854BB3-1BDC-F14B-911A-51AFA84E9E46}" srcOrd="0" destOrd="0" presId="urn:microsoft.com/office/officeart/2005/8/layout/hProcess4"/>
    <dgm:cxn modelId="{C58D3DB6-93B2-AE41-B56F-961F3847BD8C}" type="presParOf" srcId="{0E520316-B0D0-3549-8825-053BCEB06327}" destId="{C34220E0-32F1-A64A-80D0-B087CE82D336}" srcOrd="1" destOrd="0" presId="urn:microsoft.com/office/officeart/2005/8/layout/hProcess4"/>
    <dgm:cxn modelId="{6DC4F95B-71BD-234A-B762-E170715A8E0F}" type="presParOf" srcId="{0E520316-B0D0-3549-8825-053BCEB06327}" destId="{D760A6F6-9C6C-F34B-88FB-49AA608D16B4}" srcOrd="2" destOrd="0" presId="urn:microsoft.com/office/officeart/2005/8/layout/hProcess4"/>
    <dgm:cxn modelId="{75E47369-E3F9-C64C-9BC5-F6A865304231}" type="presParOf" srcId="{0E520316-B0D0-3549-8825-053BCEB06327}" destId="{12F138AC-A016-0B47-B17D-C94928D81B11}" srcOrd="3" destOrd="0" presId="urn:microsoft.com/office/officeart/2005/8/layout/hProcess4"/>
    <dgm:cxn modelId="{B7F4BA80-653A-E242-8832-E2CC5BB5B045}" type="presParOf" srcId="{0E520316-B0D0-3549-8825-053BCEB06327}" destId="{5CC70670-4A32-814E-9C29-98BCD3038B95}" srcOrd="4" destOrd="0" presId="urn:microsoft.com/office/officeart/2005/8/layout/hProcess4"/>
    <dgm:cxn modelId="{B6C01458-428C-5347-90B8-6EA7811F3452}" type="presParOf" srcId="{C015C4EE-B3F8-8342-A7AC-A56E52395ADB}" destId="{B511D449-DD18-2543-8C7F-4E8FEA5AC6F5}" srcOrd="3" destOrd="0" presId="urn:microsoft.com/office/officeart/2005/8/layout/hProcess4"/>
    <dgm:cxn modelId="{D3549E22-B28F-9244-B784-A518B47F9CC8}" type="presParOf" srcId="{C015C4EE-B3F8-8342-A7AC-A56E52395ADB}" destId="{3A2DB8D5-9E18-F844-9744-434B3E60E012}" srcOrd="4" destOrd="0" presId="urn:microsoft.com/office/officeart/2005/8/layout/hProcess4"/>
    <dgm:cxn modelId="{0B5D3311-3999-2745-A11F-854B5FE2F07E}" type="presParOf" srcId="{3A2DB8D5-9E18-F844-9744-434B3E60E012}" destId="{D124413E-D42B-694D-87A5-D4B4E225B279}" srcOrd="0" destOrd="0" presId="urn:microsoft.com/office/officeart/2005/8/layout/hProcess4"/>
    <dgm:cxn modelId="{B2B1FB3E-86B4-9F4F-B0A9-2C5E46B6F227}" type="presParOf" srcId="{3A2DB8D5-9E18-F844-9744-434B3E60E012}" destId="{A0DC7EC0-E3D7-C249-A3A9-C09C8B2F9EA5}" srcOrd="1" destOrd="0" presId="urn:microsoft.com/office/officeart/2005/8/layout/hProcess4"/>
    <dgm:cxn modelId="{18C65577-49A8-F648-A00E-57AA19D057D7}" type="presParOf" srcId="{3A2DB8D5-9E18-F844-9744-434B3E60E012}" destId="{567E8757-CE99-B34D-A55C-7A531722366A}" srcOrd="2" destOrd="0" presId="urn:microsoft.com/office/officeart/2005/8/layout/hProcess4"/>
    <dgm:cxn modelId="{6C2038ED-3231-F347-8CA6-F05A3BF66029}" type="presParOf" srcId="{3A2DB8D5-9E18-F844-9744-434B3E60E012}" destId="{22DC7F7E-7BD1-9041-8038-F8556F8D2A7B}" srcOrd="3" destOrd="0" presId="urn:microsoft.com/office/officeart/2005/8/layout/hProcess4"/>
    <dgm:cxn modelId="{01AD8567-C04F-084E-8616-29C1798F17DD}" type="presParOf" srcId="{3A2DB8D5-9E18-F844-9744-434B3E60E012}" destId="{7A270DA1-85E8-2942-954B-660322A9363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98C50-A74E-0946-B2C3-8F3F692B2D33}">
      <dsp:nvSpPr>
        <dsp:cNvPr id="0" name=""/>
        <dsp:cNvSpPr/>
      </dsp:nvSpPr>
      <dsp:spPr>
        <a:xfrm>
          <a:off x="4354918" y="1437994"/>
          <a:ext cx="1739973" cy="604659"/>
        </a:xfrm>
        <a:custGeom>
          <a:avLst/>
          <a:gdLst/>
          <a:ahLst/>
          <a:cxnLst/>
          <a:rect l="0" t="0" r="0" b="0"/>
          <a:pathLst>
            <a:path>
              <a:moveTo>
                <a:pt x="0" y="0"/>
              </a:moveTo>
              <a:lnTo>
                <a:pt x="0" y="302680"/>
              </a:lnTo>
              <a:lnTo>
                <a:pt x="1739973" y="302680"/>
              </a:lnTo>
              <a:lnTo>
                <a:pt x="1739973"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1B1020D-D409-9742-BBD5-208D34F16257}">
      <dsp:nvSpPr>
        <dsp:cNvPr id="0" name=""/>
        <dsp:cNvSpPr/>
      </dsp:nvSpPr>
      <dsp:spPr>
        <a:xfrm>
          <a:off x="2614944" y="1437994"/>
          <a:ext cx="1739973" cy="604659"/>
        </a:xfrm>
        <a:custGeom>
          <a:avLst/>
          <a:gdLst/>
          <a:ahLst/>
          <a:cxnLst/>
          <a:rect l="0" t="0" r="0" b="0"/>
          <a:pathLst>
            <a:path>
              <a:moveTo>
                <a:pt x="1739973" y="0"/>
              </a:moveTo>
              <a:lnTo>
                <a:pt x="1739973" y="302680"/>
              </a:lnTo>
              <a:lnTo>
                <a:pt x="0" y="302680"/>
              </a:lnTo>
              <a:lnTo>
                <a:pt x="0"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36F5BF3-92C1-B84F-A4A6-056F2F0BFCFD}">
      <dsp:nvSpPr>
        <dsp:cNvPr id="0" name=""/>
        <dsp:cNvSpPr/>
      </dsp:nvSpPr>
      <dsp:spPr>
        <a:xfrm>
          <a:off x="2916923" y="0"/>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Algoritmos</a:t>
          </a:r>
        </a:p>
      </dsp:txBody>
      <dsp:txXfrm>
        <a:off x="2916923" y="0"/>
        <a:ext cx="2875989" cy="1437994"/>
      </dsp:txXfrm>
    </dsp:sp>
    <dsp:sp modelId="{C1C8AE76-FC83-A941-AD18-C6723151FBD3}">
      <dsp:nvSpPr>
        <dsp:cNvPr id="0" name=""/>
        <dsp:cNvSpPr/>
      </dsp:nvSpPr>
      <dsp:spPr>
        <a:xfrm>
          <a:off x="1176949"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Informales</a:t>
          </a:r>
        </a:p>
      </dsp:txBody>
      <dsp:txXfrm>
        <a:off x="1176949" y="2042654"/>
        <a:ext cx="2875989" cy="1437994"/>
      </dsp:txXfrm>
    </dsp:sp>
    <dsp:sp modelId="{684FE3DB-875B-3345-BD04-EBCC26126D69}">
      <dsp:nvSpPr>
        <dsp:cNvPr id="0" name=""/>
        <dsp:cNvSpPr/>
      </dsp:nvSpPr>
      <dsp:spPr>
        <a:xfrm>
          <a:off x="4656897"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Computacionales</a:t>
          </a:r>
        </a:p>
      </dsp:txBody>
      <dsp:txXfrm>
        <a:off x="4656897" y="2042654"/>
        <a:ext cx="2875989" cy="1437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98C50-A74E-0946-B2C3-8F3F692B2D33}">
      <dsp:nvSpPr>
        <dsp:cNvPr id="0" name=""/>
        <dsp:cNvSpPr/>
      </dsp:nvSpPr>
      <dsp:spPr>
        <a:xfrm>
          <a:off x="4354918" y="1437994"/>
          <a:ext cx="1739973" cy="604659"/>
        </a:xfrm>
        <a:custGeom>
          <a:avLst/>
          <a:gdLst/>
          <a:ahLst/>
          <a:cxnLst/>
          <a:rect l="0" t="0" r="0" b="0"/>
          <a:pathLst>
            <a:path>
              <a:moveTo>
                <a:pt x="0" y="0"/>
              </a:moveTo>
              <a:lnTo>
                <a:pt x="0" y="302680"/>
              </a:lnTo>
              <a:lnTo>
                <a:pt x="1739973" y="302680"/>
              </a:lnTo>
              <a:lnTo>
                <a:pt x="1739973"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1B1020D-D409-9742-BBD5-208D34F16257}">
      <dsp:nvSpPr>
        <dsp:cNvPr id="0" name=""/>
        <dsp:cNvSpPr/>
      </dsp:nvSpPr>
      <dsp:spPr>
        <a:xfrm>
          <a:off x="2614944" y="1437994"/>
          <a:ext cx="1739973" cy="604659"/>
        </a:xfrm>
        <a:custGeom>
          <a:avLst/>
          <a:gdLst/>
          <a:ahLst/>
          <a:cxnLst/>
          <a:rect l="0" t="0" r="0" b="0"/>
          <a:pathLst>
            <a:path>
              <a:moveTo>
                <a:pt x="1739973" y="0"/>
              </a:moveTo>
              <a:lnTo>
                <a:pt x="1739973" y="302680"/>
              </a:lnTo>
              <a:lnTo>
                <a:pt x="0" y="302680"/>
              </a:lnTo>
              <a:lnTo>
                <a:pt x="0"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36F5BF3-92C1-B84F-A4A6-056F2F0BFCFD}">
      <dsp:nvSpPr>
        <dsp:cNvPr id="0" name=""/>
        <dsp:cNvSpPr/>
      </dsp:nvSpPr>
      <dsp:spPr>
        <a:xfrm>
          <a:off x="2916923" y="0"/>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Algoritmos</a:t>
          </a:r>
        </a:p>
      </dsp:txBody>
      <dsp:txXfrm>
        <a:off x="2916923" y="0"/>
        <a:ext cx="2875989" cy="1437994"/>
      </dsp:txXfrm>
    </dsp:sp>
    <dsp:sp modelId="{C1C8AE76-FC83-A941-AD18-C6723151FBD3}">
      <dsp:nvSpPr>
        <dsp:cNvPr id="0" name=""/>
        <dsp:cNvSpPr/>
      </dsp:nvSpPr>
      <dsp:spPr>
        <a:xfrm>
          <a:off x="1176949"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Informales</a:t>
          </a:r>
        </a:p>
      </dsp:txBody>
      <dsp:txXfrm>
        <a:off x="1176949" y="2042654"/>
        <a:ext cx="2875989" cy="1437994"/>
      </dsp:txXfrm>
    </dsp:sp>
    <dsp:sp modelId="{684FE3DB-875B-3345-BD04-EBCC26126D69}">
      <dsp:nvSpPr>
        <dsp:cNvPr id="0" name=""/>
        <dsp:cNvSpPr/>
      </dsp:nvSpPr>
      <dsp:spPr>
        <a:xfrm>
          <a:off x="4656897"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Computacionales</a:t>
          </a:r>
        </a:p>
      </dsp:txBody>
      <dsp:txXfrm>
        <a:off x="4656897" y="2042654"/>
        <a:ext cx="2875989" cy="1437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98C50-A74E-0946-B2C3-8F3F692B2D33}">
      <dsp:nvSpPr>
        <dsp:cNvPr id="0" name=""/>
        <dsp:cNvSpPr/>
      </dsp:nvSpPr>
      <dsp:spPr>
        <a:xfrm>
          <a:off x="4354918" y="1437994"/>
          <a:ext cx="1739973" cy="604659"/>
        </a:xfrm>
        <a:custGeom>
          <a:avLst/>
          <a:gdLst/>
          <a:ahLst/>
          <a:cxnLst/>
          <a:rect l="0" t="0" r="0" b="0"/>
          <a:pathLst>
            <a:path>
              <a:moveTo>
                <a:pt x="0" y="0"/>
              </a:moveTo>
              <a:lnTo>
                <a:pt x="0" y="302680"/>
              </a:lnTo>
              <a:lnTo>
                <a:pt x="1739973" y="302680"/>
              </a:lnTo>
              <a:lnTo>
                <a:pt x="1739973"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1B1020D-D409-9742-BBD5-208D34F16257}">
      <dsp:nvSpPr>
        <dsp:cNvPr id="0" name=""/>
        <dsp:cNvSpPr/>
      </dsp:nvSpPr>
      <dsp:spPr>
        <a:xfrm>
          <a:off x="2614944" y="1437994"/>
          <a:ext cx="1739973" cy="604659"/>
        </a:xfrm>
        <a:custGeom>
          <a:avLst/>
          <a:gdLst/>
          <a:ahLst/>
          <a:cxnLst/>
          <a:rect l="0" t="0" r="0" b="0"/>
          <a:pathLst>
            <a:path>
              <a:moveTo>
                <a:pt x="1739973" y="0"/>
              </a:moveTo>
              <a:lnTo>
                <a:pt x="1739973" y="302680"/>
              </a:lnTo>
              <a:lnTo>
                <a:pt x="0" y="302680"/>
              </a:lnTo>
              <a:lnTo>
                <a:pt x="0" y="6046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36F5BF3-92C1-B84F-A4A6-056F2F0BFCFD}">
      <dsp:nvSpPr>
        <dsp:cNvPr id="0" name=""/>
        <dsp:cNvSpPr/>
      </dsp:nvSpPr>
      <dsp:spPr>
        <a:xfrm>
          <a:off x="2916923" y="0"/>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Algoritmos</a:t>
          </a:r>
        </a:p>
      </dsp:txBody>
      <dsp:txXfrm>
        <a:off x="2916923" y="0"/>
        <a:ext cx="2875989" cy="1437994"/>
      </dsp:txXfrm>
    </dsp:sp>
    <dsp:sp modelId="{C1C8AE76-FC83-A941-AD18-C6723151FBD3}">
      <dsp:nvSpPr>
        <dsp:cNvPr id="0" name=""/>
        <dsp:cNvSpPr/>
      </dsp:nvSpPr>
      <dsp:spPr>
        <a:xfrm>
          <a:off x="1176949"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Informales</a:t>
          </a:r>
        </a:p>
      </dsp:txBody>
      <dsp:txXfrm>
        <a:off x="1176949" y="2042654"/>
        <a:ext cx="2875989" cy="1437994"/>
      </dsp:txXfrm>
    </dsp:sp>
    <dsp:sp modelId="{684FE3DB-875B-3345-BD04-EBCC26126D69}">
      <dsp:nvSpPr>
        <dsp:cNvPr id="0" name=""/>
        <dsp:cNvSpPr/>
      </dsp:nvSpPr>
      <dsp:spPr>
        <a:xfrm>
          <a:off x="4656897" y="2042654"/>
          <a:ext cx="2875989" cy="14379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s-ES" sz="3100" kern="1200" dirty="0"/>
            <a:t>Computacionales</a:t>
          </a:r>
        </a:p>
      </dsp:txBody>
      <dsp:txXfrm>
        <a:off x="4656897" y="2042654"/>
        <a:ext cx="2875989" cy="1437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27AB3-05A4-2749-9BA0-1F7E68E417F8}">
      <dsp:nvSpPr>
        <dsp:cNvPr id="0" name=""/>
        <dsp:cNvSpPr/>
      </dsp:nvSpPr>
      <dsp:spPr>
        <a:xfrm>
          <a:off x="423542"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228600" lvl="1" indent="-228600" algn="l" defTabSz="889000">
            <a:lnSpc>
              <a:spcPct val="90000"/>
            </a:lnSpc>
            <a:spcBef>
              <a:spcPct val="0"/>
            </a:spcBef>
            <a:spcAft>
              <a:spcPct val="15000"/>
            </a:spcAft>
            <a:buFont typeface="+mj-lt"/>
            <a:buAutoNum type="alphaLcParenR"/>
          </a:pPr>
          <a:r>
            <a:rPr lang="es-ES" sz="2000" kern="1200" dirty="0"/>
            <a:t>Clarificación del Objetivo</a:t>
          </a:r>
        </a:p>
        <a:p>
          <a:pPr marL="228600" lvl="1" indent="-228600" algn="l" defTabSz="889000">
            <a:lnSpc>
              <a:spcPct val="90000"/>
            </a:lnSpc>
            <a:spcBef>
              <a:spcPct val="0"/>
            </a:spcBef>
            <a:spcAft>
              <a:spcPct val="15000"/>
            </a:spcAft>
            <a:buFont typeface="+mj-lt"/>
            <a:buAutoNum type="alphaLcParenR"/>
          </a:pPr>
          <a:r>
            <a:rPr lang="es-ES" sz="2000" kern="1200" dirty="0"/>
            <a:t>Algoritmo</a:t>
          </a:r>
        </a:p>
        <a:p>
          <a:pPr marL="228600" lvl="1" indent="-228600" algn="l" defTabSz="889000">
            <a:lnSpc>
              <a:spcPct val="90000"/>
            </a:lnSpc>
            <a:spcBef>
              <a:spcPct val="0"/>
            </a:spcBef>
            <a:spcAft>
              <a:spcPct val="15000"/>
            </a:spcAft>
            <a:buFont typeface="+mj-lt"/>
            <a:buAutoNum type="alphaLcParenR"/>
          </a:pPr>
          <a:r>
            <a:rPr lang="es-ES" sz="2000" kern="1200" dirty="0"/>
            <a:t>Prueba de Escritorio</a:t>
          </a:r>
        </a:p>
      </dsp:txBody>
      <dsp:txXfrm>
        <a:off x="472609" y="1158658"/>
        <a:ext cx="2486952" cy="1577131"/>
      </dsp:txXfrm>
    </dsp:sp>
    <dsp:sp modelId="{575C8450-5A6E-1441-80A6-CA3C32F82213}">
      <dsp:nvSpPr>
        <dsp:cNvPr id="0" name=""/>
        <dsp:cNvSpPr/>
      </dsp:nvSpPr>
      <dsp:spPr>
        <a:xfrm>
          <a:off x="1846782" y="1511413"/>
          <a:ext cx="3007450" cy="3007450"/>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496C3F-603A-5142-82B3-8164E8A8D396}">
      <dsp:nvSpPr>
        <dsp:cNvPr id="0" name=""/>
        <dsp:cNvSpPr/>
      </dsp:nvSpPr>
      <dsp:spPr>
        <a:xfrm>
          <a:off x="998006" y="2784856"/>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s-ES" sz="2600" kern="1200" dirty="0"/>
            <a:t>1. Concepción del Problema</a:t>
          </a:r>
        </a:p>
      </dsp:txBody>
      <dsp:txXfrm>
        <a:off x="1024770" y="2811620"/>
        <a:ext cx="2244326" cy="860252"/>
      </dsp:txXfrm>
    </dsp:sp>
    <dsp:sp modelId="{C34220E0-32F1-A64A-80D0-B087CE82D336}">
      <dsp:nvSpPr>
        <dsp:cNvPr id="0" name=""/>
        <dsp:cNvSpPr/>
      </dsp:nvSpPr>
      <dsp:spPr>
        <a:xfrm>
          <a:off x="3821640"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228600" lvl="1" indent="-228600" algn="l" defTabSz="889000">
            <a:lnSpc>
              <a:spcPct val="90000"/>
            </a:lnSpc>
            <a:spcBef>
              <a:spcPct val="0"/>
            </a:spcBef>
            <a:spcAft>
              <a:spcPct val="15000"/>
            </a:spcAft>
            <a:buChar char="•"/>
          </a:pPr>
          <a:r>
            <a:rPr lang="es-ES" sz="2000" kern="1200" dirty="0"/>
            <a:t>Diagramas de Flujo</a:t>
          </a:r>
        </a:p>
        <a:p>
          <a:pPr marL="228600" lvl="1" indent="-228600" algn="l" defTabSz="889000">
            <a:lnSpc>
              <a:spcPct val="90000"/>
            </a:lnSpc>
            <a:spcBef>
              <a:spcPct val="0"/>
            </a:spcBef>
            <a:spcAft>
              <a:spcPct val="15000"/>
            </a:spcAft>
            <a:buChar char="•"/>
          </a:pPr>
          <a:r>
            <a:rPr lang="es-ES" sz="2000" kern="1200" dirty="0"/>
            <a:t>Pseudocódigo</a:t>
          </a:r>
        </a:p>
      </dsp:txBody>
      <dsp:txXfrm>
        <a:off x="3870707" y="1615548"/>
        <a:ext cx="2486952" cy="1577131"/>
      </dsp:txXfrm>
    </dsp:sp>
    <dsp:sp modelId="{B511D449-DD18-2543-8C7F-4E8FEA5AC6F5}">
      <dsp:nvSpPr>
        <dsp:cNvPr id="0" name=""/>
        <dsp:cNvSpPr/>
      </dsp:nvSpPr>
      <dsp:spPr>
        <a:xfrm>
          <a:off x="5223338" y="-251125"/>
          <a:ext cx="3337767" cy="3337767"/>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F138AC-A016-0B47-B17D-C94928D81B11}">
      <dsp:nvSpPr>
        <dsp:cNvPr id="0" name=""/>
        <dsp:cNvSpPr/>
      </dsp:nvSpPr>
      <dsp:spPr>
        <a:xfrm>
          <a:off x="4396104" y="652700"/>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s-ES" sz="2600" kern="1200" dirty="0"/>
            <a:t>2. Técnicas de Representación</a:t>
          </a:r>
        </a:p>
      </dsp:txBody>
      <dsp:txXfrm>
        <a:off x="4422868" y="679464"/>
        <a:ext cx="2244326" cy="860252"/>
      </dsp:txXfrm>
    </dsp:sp>
    <dsp:sp modelId="{A0DC7EC0-E3D7-C249-A3A9-C09C8B2F9EA5}">
      <dsp:nvSpPr>
        <dsp:cNvPr id="0" name=""/>
        <dsp:cNvSpPr/>
      </dsp:nvSpPr>
      <dsp:spPr>
        <a:xfrm>
          <a:off x="7219739"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s-ES" sz="1900" kern="1200" dirty="0"/>
            <a:t>Python</a:t>
          </a:r>
        </a:p>
        <a:p>
          <a:pPr marL="171450" lvl="1" indent="-171450" algn="l" defTabSz="844550">
            <a:lnSpc>
              <a:spcPct val="90000"/>
            </a:lnSpc>
            <a:spcBef>
              <a:spcPct val="0"/>
            </a:spcBef>
            <a:spcAft>
              <a:spcPct val="15000"/>
            </a:spcAft>
            <a:buChar char="•"/>
          </a:pPr>
          <a:r>
            <a:rPr lang="es-ES" sz="1900" kern="1200" dirty="0"/>
            <a:t>Java</a:t>
          </a:r>
        </a:p>
        <a:p>
          <a:pPr marL="171450" lvl="1" indent="-171450" algn="l" defTabSz="844550">
            <a:lnSpc>
              <a:spcPct val="90000"/>
            </a:lnSpc>
            <a:spcBef>
              <a:spcPct val="0"/>
            </a:spcBef>
            <a:spcAft>
              <a:spcPct val="15000"/>
            </a:spcAft>
            <a:buChar char="•"/>
          </a:pPr>
          <a:r>
            <a:rPr lang="es-ES" sz="1900" kern="1200" dirty="0"/>
            <a:t>Pascal</a:t>
          </a:r>
        </a:p>
        <a:p>
          <a:pPr marL="171450" lvl="1" indent="-171450" algn="l" defTabSz="844550">
            <a:lnSpc>
              <a:spcPct val="90000"/>
            </a:lnSpc>
            <a:spcBef>
              <a:spcPct val="0"/>
            </a:spcBef>
            <a:spcAft>
              <a:spcPct val="15000"/>
            </a:spcAft>
            <a:buChar char="•"/>
          </a:pPr>
          <a:r>
            <a:rPr lang="es-ES" sz="1900" kern="1200" dirty="0"/>
            <a:t>C++</a:t>
          </a:r>
        </a:p>
        <a:p>
          <a:pPr marL="171450" lvl="1" indent="-171450" algn="l" defTabSz="844550">
            <a:lnSpc>
              <a:spcPct val="90000"/>
            </a:lnSpc>
            <a:spcBef>
              <a:spcPct val="0"/>
            </a:spcBef>
            <a:spcAft>
              <a:spcPct val="15000"/>
            </a:spcAft>
            <a:buChar char="•"/>
          </a:pPr>
          <a:r>
            <a:rPr lang="es-ES" sz="1900" kern="1200" dirty="0" err="1"/>
            <a:t>Javascript</a:t>
          </a:r>
          <a:endParaRPr lang="es-ES" sz="1900" kern="1200" dirty="0"/>
        </a:p>
      </dsp:txBody>
      <dsp:txXfrm>
        <a:off x="7268806" y="1158658"/>
        <a:ext cx="2486952" cy="1577131"/>
      </dsp:txXfrm>
    </dsp:sp>
    <dsp:sp modelId="{22DC7F7E-7BD1-9041-8038-F8556F8D2A7B}">
      <dsp:nvSpPr>
        <dsp:cNvPr id="0" name=""/>
        <dsp:cNvSpPr/>
      </dsp:nvSpPr>
      <dsp:spPr>
        <a:xfrm>
          <a:off x="7794202" y="2784856"/>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s-ES" sz="2600" kern="1200" dirty="0"/>
            <a:t>3. Transcripción o Codificación</a:t>
          </a:r>
        </a:p>
      </dsp:txBody>
      <dsp:txXfrm>
        <a:off x="7820966" y="2811620"/>
        <a:ext cx="2244326" cy="860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AA4C7-C913-AC4E-BCD3-8076668C531A}" type="datetimeFigureOut">
              <a:rPr lang="es-CO" smtClean="0"/>
              <a:t>23/04/2021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3090E-1E76-9849-9BF7-94FED4211B47}" type="slidenum">
              <a:rPr lang="es-CO" smtClean="0"/>
              <a:t>‹Nº›</a:t>
            </a:fld>
            <a:endParaRPr lang="es-CO"/>
          </a:p>
        </p:txBody>
      </p:sp>
    </p:spTree>
    <p:extLst>
      <p:ext uri="{BB962C8B-B14F-4D97-AF65-F5344CB8AC3E}">
        <p14:creationId xmlns:p14="http://schemas.microsoft.com/office/powerpoint/2010/main" val="56566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ED795-749E-1F49-A84A-2577E54D54E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8CD0FBF-E732-8F4C-B507-CB0B5F9828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FC171AB-2FCE-084F-B5E2-ADECEF8C3B2F}"/>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BBAEBF4B-739E-4340-9E6E-E50928F6D8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9A24DC-5DAA-9041-A7DD-E3078D8794BA}"/>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206050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2CA07-BAB1-DA4D-93DD-BDBB69987B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69E8828-35F2-E34F-B2F0-95B3562F859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8AFD807-B983-3F4A-BA63-67EBC3C33F05}"/>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75CDE694-1A46-754B-977E-A02E1F6809E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B671D6B-04F3-3E4A-B779-21218567E32F}"/>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68720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CB93E3-3A90-D148-8D43-11C280D225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882CE2D-B344-514D-8673-598689B73F5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86FCA1-684D-A04A-B15C-3C8F362DD78E}"/>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1437F646-E4F9-574B-8948-5460500619E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84D2FBA-D7CD-0648-AE28-CE547AF2FC48}"/>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172916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985242-846E-AF40-8C3E-9E012B98B0A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0361C2E-4857-1B4F-8FD0-7287F305135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79A95-B2BE-444F-8660-963F506FD0C3}"/>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06647644-B5A1-994C-A32E-7731B1B8DFB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D63905B-5597-5946-B33F-B9C1E5908188}"/>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355422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C3C00-0665-0C43-BC90-3009EF6192E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069419F-34FB-2C42-8730-E6DDB8FEAD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5CE58D7-D1D7-044C-8635-AA9432E98CEE}"/>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D5356902-6496-2843-A96B-3BAA44373BC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2874B9D-061F-2148-976E-B3FA2CBBF483}"/>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14212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42768-4F27-BF40-A72A-6BB1BACF2B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92E70A9-2563-8140-BF9C-0DEC5AD6B47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14BB69C-351D-D443-823A-AE18BC35370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4CC9625-FCE0-9441-A8DC-15C5BF250B0D}"/>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6" name="Marcador de pie de página 5">
            <a:extLst>
              <a:ext uri="{FF2B5EF4-FFF2-40B4-BE49-F238E27FC236}">
                <a16:creationId xmlns:a16="http://schemas.microsoft.com/office/drawing/2014/main" id="{BFEEBD22-BC6B-3849-B198-BEF8CEF57AB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3E56EBE-E527-9A4A-A334-B4E430903719}"/>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345328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44C3E-3EC2-8D4D-A914-9371B587A5D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0BA6FE-E702-7D47-9A91-94C8EEBDF3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B767E73-26C0-7641-B960-C57BBF740C6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3D590C1-0FDB-A946-B8CC-8D918F9B1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8D0B668-77AB-AA40-8390-636A3624C22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FD6CAE8-34FF-8E49-B026-493500CC3E11}"/>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8" name="Marcador de pie de página 7">
            <a:extLst>
              <a:ext uri="{FF2B5EF4-FFF2-40B4-BE49-F238E27FC236}">
                <a16:creationId xmlns:a16="http://schemas.microsoft.com/office/drawing/2014/main" id="{D26F6ED1-608E-304F-A225-F33258A5BCF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8C481C6-E54A-904D-9053-2187C2309952}"/>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138877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9DAEA-C643-DB40-BA44-E895BE96FE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4429646-C0AA-F140-816A-32C5A7CE466B}"/>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4" name="Marcador de pie de página 3">
            <a:extLst>
              <a:ext uri="{FF2B5EF4-FFF2-40B4-BE49-F238E27FC236}">
                <a16:creationId xmlns:a16="http://schemas.microsoft.com/office/drawing/2014/main" id="{62D256A2-4523-3D45-A389-E01FB4FA14F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72CE681-0BAB-D545-A8F1-33E3A7190530}"/>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67596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2DE3D0B-C0BF-4642-A5BC-8BE74E5E1E74}"/>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3" name="Marcador de pie de página 2">
            <a:extLst>
              <a:ext uri="{FF2B5EF4-FFF2-40B4-BE49-F238E27FC236}">
                <a16:creationId xmlns:a16="http://schemas.microsoft.com/office/drawing/2014/main" id="{81485301-F699-AF4B-B72B-6E14373A120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A0E453B-B153-2F41-973F-5F728EF7CD13}"/>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92195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65A52-4F74-DA46-B373-80F8D6D6DC1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E55885B-A4D1-DD4C-A53C-B6EE298C96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E16F167-A8CA-C546-B125-BF4B43B24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DC4D314-C8D4-D448-99ED-08B519CC5035}"/>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6" name="Marcador de pie de página 5">
            <a:extLst>
              <a:ext uri="{FF2B5EF4-FFF2-40B4-BE49-F238E27FC236}">
                <a16:creationId xmlns:a16="http://schemas.microsoft.com/office/drawing/2014/main" id="{5D8DE197-4FB5-DD4B-AAB3-DFB4C642082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F75059F-0E6D-AB45-A499-D0A72EA547D9}"/>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87258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65A74-6693-B84C-A613-ABCD997A9D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F6440AC-02E9-E14E-8306-CE2AFAB2B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E62C73-9497-9248-88D7-A07A27A63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84DB57E-F8DF-1C43-B2A5-B0AE01D40B7C}"/>
              </a:ext>
            </a:extLst>
          </p:cNvPr>
          <p:cNvSpPr>
            <a:spLocks noGrp="1"/>
          </p:cNvSpPr>
          <p:nvPr>
            <p:ph type="dt" sz="half" idx="10"/>
          </p:nvPr>
        </p:nvSpPr>
        <p:spPr/>
        <p:txBody>
          <a:bodyPr/>
          <a:lstStyle/>
          <a:p>
            <a:fld id="{D68FFECC-FF19-2747-A754-60DF81177D5C}" type="datetimeFigureOut">
              <a:rPr lang="es-CO" smtClean="0"/>
              <a:t>23/04/2021</a:t>
            </a:fld>
            <a:endParaRPr lang="es-CO"/>
          </a:p>
        </p:txBody>
      </p:sp>
      <p:sp>
        <p:nvSpPr>
          <p:cNvPr id="6" name="Marcador de pie de página 5">
            <a:extLst>
              <a:ext uri="{FF2B5EF4-FFF2-40B4-BE49-F238E27FC236}">
                <a16:creationId xmlns:a16="http://schemas.microsoft.com/office/drawing/2014/main" id="{0D9E1356-77A3-DB48-A103-62B329E10C7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59B9300-6235-8249-86AF-60A0D44235E8}"/>
              </a:ext>
            </a:extLst>
          </p:cNvPr>
          <p:cNvSpPr>
            <a:spLocks noGrp="1"/>
          </p:cNvSpPr>
          <p:nvPr>
            <p:ph type="sldNum" sz="quarter" idx="12"/>
          </p:nvPr>
        </p:nvSpPr>
        <p:spPr/>
        <p:txBody>
          <a:bodyPr/>
          <a:lstStyle/>
          <a:p>
            <a:fld id="{AFA84423-7753-4742-9C83-C0D15EC9C693}" type="slidenum">
              <a:rPr lang="es-CO" smtClean="0"/>
              <a:t>‹Nº›</a:t>
            </a:fld>
            <a:endParaRPr lang="es-CO"/>
          </a:p>
        </p:txBody>
      </p:sp>
    </p:spTree>
    <p:extLst>
      <p:ext uri="{BB962C8B-B14F-4D97-AF65-F5344CB8AC3E}">
        <p14:creationId xmlns:p14="http://schemas.microsoft.com/office/powerpoint/2010/main" val="58874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27F873E-9054-6242-81DD-60BF81EE5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450D167-531C-074C-A798-1B8BD2624B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3E3A56E-9109-9944-BACE-30606B618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FFECC-FF19-2747-A754-60DF81177D5C}" type="datetimeFigureOut">
              <a:rPr lang="es-CO" smtClean="0"/>
              <a:t>23/04/2021</a:t>
            </a:fld>
            <a:endParaRPr lang="es-CO"/>
          </a:p>
        </p:txBody>
      </p:sp>
      <p:sp>
        <p:nvSpPr>
          <p:cNvPr id="5" name="Marcador de pie de página 4">
            <a:extLst>
              <a:ext uri="{FF2B5EF4-FFF2-40B4-BE49-F238E27FC236}">
                <a16:creationId xmlns:a16="http://schemas.microsoft.com/office/drawing/2014/main" id="{35A0C352-8CA7-D149-AB0B-71A54F91D0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30331D55-5617-CF42-A62C-53E9BBB22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84423-7753-4742-9C83-C0D15EC9C693}" type="slidenum">
              <a:rPr lang="es-CO" smtClean="0"/>
              <a:t>‹Nº›</a:t>
            </a:fld>
            <a:endParaRPr lang="es-CO"/>
          </a:p>
        </p:txBody>
      </p:sp>
    </p:spTree>
    <p:extLst>
      <p:ext uri="{BB962C8B-B14F-4D97-AF65-F5344CB8AC3E}">
        <p14:creationId xmlns:p14="http://schemas.microsoft.com/office/powerpoint/2010/main" val="360713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95.png"/></Relationships>
</file>

<file path=ppt/slides/_rels/slide1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97.png"/></Relationships>
</file>

<file path=ppt/slides/_rels/slide1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hyperlink" Target="https://scratch.mit.edu/projects/518638680"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scratch.mit.edu/projects/518638680"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emf"/></Relationships>
</file>

<file path=ppt/slides/_rels/slide15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scratch.mit.edu/projects/518638680" TargetMode="External"/><Relationship Id="rId7" Type="http://schemas.openxmlformats.org/officeDocument/2006/relationships/image" Target="../media/image1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8.emf"/><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scratch.mit.edu/projects/518638680" TargetMode="External"/><Relationship Id="rId7" Type="http://schemas.openxmlformats.org/officeDocument/2006/relationships/image" Target="../media/image119.png"/><Relationship Id="rId12" Type="http://schemas.openxmlformats.org/officeDocument/2006/relationships/image" Target="../media/image10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1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2.png"/></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cratch.mit.edu/projects/518653042"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yworks.com/yed-liv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yworks.com/products/yed/download#download"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3D2EACC-D82D-CF41-87B6-54459F389231}"/>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327AF3F0-53C9-7D40-9276-F1CEFD970EAD}"/>
              </a:ext>
            </a:extLst>
          </p:cNvPr>
          <p:cNvSpPr txBox="1"/>
          <p:nvPr/>
        </p:nvSpPr>
        <p:spPr>
          <a:xfrm>
            <a:off x="814192" y="2805830"/>
            <a:ext cx="7175378" cy="1862048"/>
          </a:xfrm>
          <a:prstGeom prst="rect">
            <a:avLst/>
          </a:prstGeom>
          <a:noFill/>
        </p:spPr>
        <p:txBody>
          <a:bodyPr wrap="square" rtlCol="0">
            <a:spAutoFit/>
          </a:bodyPr>
          <a:lstStyle/>
          <a:p>
            <a:r>
              <a:rPr lang="es-CO" sz="11500" dirty="0">
                <a:solidFill>
                  <a:srgbClr val="FF0062"/>
                </a:solidFill>
                <a:latin typeface="Volkswagen Serial" panose="02000000000000000000" pitchFamily="2" charset="77"/>
              </a:rPr>
              <a:t>Algoritmos</a:t>
            </a:r>
            <a:endParaRPr lang="es-CO" sz="4800" dirty="0">
              <a:solidFill>
                <a:srgbClr val="3366C9"/>
              </a:solidFill>
              <a:latin typeface="Volkswagen Serial" panose="02000000000000000000" pitchFamily="2" charset="77"/>
            </a:endParaRPr>
          </a:p>
        </p:txBody>
      </p:sp>
      <p:sp>
        <p:nvSpPr>
          <p:cNvPr id="11" name="CuadroTexto 10">
            <a:extLst>
              <a:ext uri="{FF2B5EF4-FFF2-40B4-BE49-F238E27FC236}">
                <a16:creationId xmlns:a16="http://schemas.microsoft.com/office/drawing/2014/main" id="{940D40AD-831A-244D-8EC4-987A5049EB67}"/>
              </a:ext>
            </a:extLst>
          </p:cNvPr>
          <p:cNvSpPr txBox="1"/>
          <p:nvPr/>
        </p:nvSpPr>
        <p:spPr>
          <a:xfrm>
            <a:off x="901874" y="4381215"/>
            <a:ext cx="6630496" cy="1200329"/>
          </a:xfrm>
          <a:prstGeom prst="rect">
            <a:avLst/>
          </a:prstGeom>
          <a:noFill/>
        </p:spPr>
        <p:txBody>
          <a:bodyPr wrap="square" rtlCol="0">
            <a:spAutoFit/>
          </a:bodyPr>
          <a:lstStyle/>
          <a:p>
            <a:r>
              <a:rPr lang="es-CO" sz="3600" dirty="0">
                <a:solidFill>
                  <a:srgbClr val="3366C9"/>
                </a:solidFill>
                <a:latin typeface="Volkswagen Serial" panose="02000000000000000000" pitchFamily="2" charset="77"/>
              </a:rPr>
              <a:t>Conceptualización, representación y codificación</a:t>
            </a:r>
          </a:p>
        </p:txBody>
      </p:sp>
    </p:spTree>
    <p:extLst>
      <p:ext uri="{BB962C8B-B14F-4D97-AF65-F5344CB8AC3E}">
        <p14:creationId xmlns:p14="http://schemas.microsoft.com/office/powerpoint/2010/main" val="61135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7" y="9288"/>
            <a:ext cx="6442842" cy="1325563"/>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Metodología Para Solucionar un Problema</a:t>
            </a:r>
          </a:p>
        </p:txBody>
      </p:sp>
      <p:sp>
        <p:nvSpPr>
          <p:cNvPr id="9" name="Marcador de contenido 2">
            <a:extLst>
              <a:ext uri="{FF2B5EF4-FFF2-40B4-BE49-F238E27FC236}">
                <a16:creationId xmlns:a16="http://schemas.microsoft.com/office/drawing/2014/main" id="{1C727A9D-8C47-384C-A727-63D87C977DA7}"/>
              </a:ext>
            </a:extLst>
          </p:cNvPr>
          <p:cNvSpPr txBox="1">
            <a:spLocks noGrp="1"/>
          </p:cNvSpPr>
          <p:nvPr>
            <p:ph idx="1"/>
          </p:nvPr>
        </p:nvSpPr>
        <p:spPr>
          <a:xfrm>
            <a:off x="757685" y="2819434"/>
            <a:ext cx="11036521" cy="2932085"/>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1">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i="0" dirty="0"/>
              <a:t>Conocer muy bien cuál es el problema</a:t>
            </a:r>
          </a:p>
          <a:p>
            <a:r>
              <a:rPr lang="es-CO" i="0" dirty="0"/>
              <a:t>El problema entonces se tomará como el </a:t>
            </a:r>
            <a:r>
              <a:rPr lang="es-CO" b="1" i="0" dirty="0"/>
              <a:t>Objetivo</a:t>
            </a:r>
            <a:endParaRPr lang="es-CO" i="0" dirty="0"/>
          </a:p>
          <a:p>
            <a:r>
              <a:rPr lang="es-CO" i="0" dirty="0"/>
              <a:t>Beneficios de identificar el </a:t>
            </a:r>
            <a:r>
              <a:rPr lang="es-CO" b="1" i="0" dirty="0"/>
              <a:t>Objetivo</a:t>
            </a:r>
            <a:r>
              <a:rPr lang="es-CO" i="0" dirty="0"/>
              <a:t>:</a:t>
            </a:r>
          </a:p>
          <a:p>
            <a:pPr marL="514350" indent="-514350">
              <a:buFont typeface="+mj-lt"/>
              <a:buAutoNum type="arabicPeriod"/>
            </a:pPr>
            <a:r>
              <a:rPr lang="es-CO" i="0" dirty="0"/>
              <a:t>Tener claro el objetivo nos permite saber hacia dónde vamos. </a:t>
            </a:r>
          </a:p>
          <a:p>
            <a:pPr marL="514350" indent="-514350">
              <a:buFont typeface="+mj-lt"/>
              <a:buAutoNum type="arabicPeriod"/>
            </a:pPr>
            <a:r>
              <a:rPr lang="es-CO" i="0" dirty="0"/>
              <a:t>Tener claro el objetivo nos permite saber hasta dónde debemos llegar (delimitar).</a:t>
            </a:r>
            <a:endParaRPr lang="es-CO" dirty="0"/>
          </a:p>
        </p:txBody>
      </p:sp>
      <p:sp>
        <p:nvSpPr>
          <p:cNvPr id="10" name="Rectángulo 9">
            <a:extLst>
              <a:ext uri="{FF2B5EF4-FFF2-40B4-BE49-F238E27FC236}">
                <a16:creationId xmlns:a16="http://schemas.microsoft.com/office/drawing/2014/main" id="{3958A8CA-23DB-9C40-A1BB-9AAF7CF1F5C4}"/>
              </a:ext>
            </a:extLst>
          </p:cNvPr>
          <p:cNvSpPr/>
          <p:nvPr/>
        </p:nvSpPr>
        <p:spPr>
          <a:xfrm>
            <a:off x="4448283" y="1621329"/>
            <a:ext cx="2792489" cy="911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Objetivo</a:t>
            </a:r>
            <a:endParaRPr lang="es-CO" b="1" dirty="0"/>
          </a:p>
        </p:txBody>
      </p:sp>
      <p:pic>
        <p:nvPicPr>
          <p:cNvPr id="8" name="Imagen 7" descr="Un dibujo con letras&#10;&#10;Descripción generada automáticamente con confianza baja">
            <a:extLst>
              <a:ext uri="{FF2B5EF4-FFF2-40B4-BE49-F238E27FC236}">
                <a16:creationId xmlns:a16="http://schemas.microsoft.com/office/drawing/2014/main" id="{A7934168-4B62-5445-AA82-8711000C03FB}"/>
              </a:ext>
            </a:extLst>
          </p:cNvPr>
          <p:cNvPicPr>
            <a:picLocks noChangeAspect="1"/>
          </p:cNvPicPr>
          <p:nvPr/>
        </p:nvPicPr>
        <p:blipFill>
          <a:blip r:embed="rId3"/>
          <a:stretch>
            <a:fillRect/>
          </a:stretch>
        </p:blipFill>
        <p:spPr>
          <a:xfrm>
            <a:off x="9403951" y="1521955"/>
            <a:ext cx="1698374" cy="1755463"/>
          </a:xfrm>
          <a:prstGeom prst="rect">
            <a:avLst/>
          </a:prstGeom>
        </p:spPr>
      </p:pic>
    </p:spTree>
    <p:extLst>
      <p:ext uri="{BB962C8B-B14F-4D97-AF65-F5344CB8AC3E}">
        <p14:creationId xmlns:p14="http://schemas.microsoft.com/office/powerpoint/2010/main" val="37640093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C6DC6D0-6F19-B24D-A78B-28FAA674EE0D}"/>
              </a:ext>
            </a:extLst>
          </p:cNvPr>
          <p:cNvSpPr txBox="1">
            <a:spLocks noGrp="1"/>
          </p:cNvSpPr>
          <p:nvPr>
            <p:ph type="title"/>
          </p:nvPr>
        </p:nvSpPr>
        <p:spPr>
          <a:xfrm>
            <a:off x="2992486" y="0"/>
            <a:ext cx="56235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2</a:t>
            </a:r>
            <a:br>
              <a:rPr lang="es-CO" dirty="0"/>
            </a:br>
            <a:r>
              <a:rPr lang="es-CO" dirty="0"/>
              <a:t>Declaración Variables</a:t>
            </a:r>
          </a:p>
        </p:txBody>
      </p:sp>
      <p:sp>
        <p:nvSpPr>
          <p:cNvPr id="8" name="Marcador de contenido 2">
            <a:extLst>
              <a:ext uri="{FF2B5EF4-FFF2-40B4-BE49-F238E27FC236}">
                <a16:creationId xmlns:a16="http://schemas.microsoft.com/office/drawing/2014/main" id="{5FB0FCA4-C6CC-A349-9BC7-1C629158BD48}"/>
              </a:ext>
            </a:extLst>
          </p:cNvPr>
          <p:cNvSpPr txBox="1">
            <a:spLocks noGrp="1"/>
          </p:cNvSpPr>
          <p:nvPr>
            <p:ph idx="1"/>
          </p:nvPr>
        </p:nvSpPr>
        <p:spPr>
          <a:xfrm>
            <a:off x="546466" y="1608522"/>
            <a:ext cx="10515600" cy="4095480"/>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t>Después de establecer un nombre con las características recomendadas, es recomendable </a:t>
            </a:r>
            <a:r>
              <a:rPr lang="es-ES_tradnl" b="1" i="1" dirty="0"/>
              <a:t>especificar (declarar) todas las variables que se van a utilizar.</a:t>
            </a:r>
          </a:p>
          <a:p>
            <a:endParaRPr lang="es-ES_tradnl" dirty="0"/>
          </a:p>
          <a:p>
            <a:r>
              <a:rPr lang="es-ES_tradnl" dirty="0"/>
              <a:t>Declararlas significa escribir el tipo de dato que van a almacenar y el nombre que dichas variables van a llevar.</a:t>
            </a:r>
          </a:p>
          <a:p>
            <a:endParaRPr lang="es-ES_tradnl" dirty="0"/>
          </a:p>
          <a:p>
            <a:r>
              <a:rPr lang="es-ES_tradnl" u="sng" dirty="0"/>
              <a:t>Tipos de dato básicos:</a:t>
            </a:r>
            <a:r>
              <a:rPr lang="es-ES_tradnl" dirty="0"/>
              <a:t> números enteros (</a:t>
            </a:r>
            <a:r>
              <a:rPr lang="es-ES_tradnl" dirty="0" err="1"/>
              <a:t>int</a:t>
            </a:r>
            <a:r>
              <a:rPr lang="es-ES_tradnl" dirty="0"/>
              <a:t>), números reales (</a:t>
            </a:r>
            <a:r>
              <a:rPr lang="es-ES_tradnl" dirty="0" err="1"/>
              <a:t>float</a:t>
            </a:r>
            <a:r>
              <a:rPr lang="es-ES_tradnl" dirty="0"/>
              <a:t>) y caracteres o texto (</a:t>
            </a:r>
            <a:r>
              <a:rPr lang="es-ES_tradnl" dirty="0" err="1"/>
              <a:t>str</a:t>
            </a:r>
            <a:r>
              <a:rPr lang="es-ES_tradnl" dirty="0"/>
              <a:t>). </a:t>
            </a:r>
          </a:p>
        </p:txBody>
      </p:sp>
    </p:spTree>
    <p:extLst>
      <p:ext uri="{BB962C8B-B14F-4D97-AF65-F5344CB8AC3E}">
        <p14:creationId xmlns:p14="http://schemas.microsoft.com/office/powerpoint/2010/main" val="3447880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C6DC6D0-6F19-B24D-A78B-28FAA674EE0D}"/>
              </a:ext>
            </a:extLst>
          </p:cNvPr>
          <p:cNvSpPr txBox="1">
            <a:spLocks noGrp="1"/>
          </p:cNvSpPr>
          <p:nvPr>
            <p:ph type="title"/>
          </p:nvPr>
        </p:nvSpPr>
        <p:spPr>
          <a:xfrm>
            <a:off x="2992486" y="0"/>
            <a:ext cx="56235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3</a:t>
            </a:r>
            <a:br>
              <a:rPr lang="es-CO" dirty="0"/>
            </a:br>
            <a:r>
              <a:rPr lang="es-CO" dirty="0"/>
              <a:t>Inicio y Finalización</a:t>
            </a:r>
          </a:p>
        </p:txBody>
      </p:sp>
      <p:pic>
        <p:nvPicPr>
          <p:cNvPr id="7" name="Marcador de contenido 6" descr="Imagen que contiene dibujo&#10;&#10;Descripción generada automáticamente">
            <a:extLst>
              <a:ext uri="{FF2B5EF4-FFF2-40B4-BE49-F238E27FC236}">
                <a16:creationId xmlns:a16="http://schemas.microsoft.com/office/drawing/2014/main" id="{77A00A2A-5705-6F48-BD55-AE325B709C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57985"/>
            <a:ext cx="4672743" cy="4351338"/>
          </a:xfrm>
          <a:prstGeom prst="rect">
            <a:avLst/>
          </a:prstGeom>
          <a:ln>
            <a:solidFill>
              <a:schemeClr val="accent1"/>
            </a:solidFill>
          </a:ln>
        </p:spPr>
      </p:pic>
      <p:pic>
        <p:nvPicPr>
          <p:cNvPr id="10" name="Marcador de contenido 5" descr="Imagen que contiene tabla, paraguas, rojo, azul&#10;&#10;Descripción generada automáticamente">
            <a:extLst>
              <a:ext uri="{FF2B5EF4-FFF2-40B4-BE49-F238E27FC236}">
                <a16:creationId xmlns:a16="http://schemas.microsoft.com/office/drawing/2014/main" id="{03E7EE8D-790B-804D-B3C2-19E9CADE9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75" y="2616231"/>
            <a:ext cx="4765191" cy="2434846"/>
          </a:xfrm>
          <a:prstGeom prst="rect">
            <a:avLst/>
          </a:prstGeom>
          <a:ln>
            <a:solidFill>
              <a:schemeClr val="accent1"/>
            </a:solidFill>
          </a:ln>
        </p:spPr>
      </p:pic>
    </p:spTree>
    <p:extLst>
      <p:ext uri="{BB962C8B-B14F-4D97-AF65-F5344CB8AC3E}">
        <p14:creationId xmlns:p14="http://schemas.microsoft.com/office/powerpoint/2010/main" val="11697154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C6DC6D0-6F19-B24D-A78B-28FAA674EE0D}"/>
              </a:ext>
            </a:extLst>
          </p:cNvPr>
          <p:cNvSpPr txBox="1">
            <a:spLocks noGrp="1"/>
          </p:cNvSpPr>
          <p:nvPr>
            <p:ph type="title"/>
          </p:nvPr>
        </p:nvSpPr>
        <p:spPr>
          <a:xfrm>
            <a:off x="2992486" y="0"/>
            <a:ext cx="56235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3</a:t>
            </a:r>
            <a:br>
              <a:rPr lang="es-CO" dirty="0"/>
            </a:br>
            <a:r>
              <a:rPr lang="es-CO" dirty="0"/>
              <a:t>Inicio y Finalización</a:t>
            </a:r>
          </a:p>
        </p:txBody>
      </p:sp>
      <p:sp>
        <p:nvSpPr>
          <p:cNvPr id="10" name="Marcador de contenido 2">
            <a:extLst>
              <a:ext uri="{FF2B5EF4-FFF2-40B4-BE49-F238E27FC236}">
                <a16:creationId xmlns:a16="http://schemas.microsoft.com/office/drawing/2014/main" id="{D7CF7C5C-17E9-E346-8E56-EF20577223F3}"/>
              </a:ext>
            </a:extLst>
          </p:cNvPr>
          <p:cNvSpPr txBox="1">
            <a:spLocks noGrp="1"/>
          </p:cNvSpPr>
          <p:nvPr>
            <p:ph idx="1"/>
          </p:nvPr>
        </p:nvSpPr>
        <p:spPr>
          <a:xfrm>
            <a:off x="179619" y="1509500"/>
            <a:ext cx="11249294" cy="3839000"/>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t>Todo el cuerpo del algoritmo deberá ir </a:t>
            </a:r>
            <a:r>
              <a:rPr lang="es-ES_tradnl" i="1" dirty="0"/>
              <a:t>“encerrado”</a:t>
            </a:r>
            <a:r>
              <a:rPr lang="es-ES_tradnl" dirty="0"/>
              <a:t> entre las palabras </a:t>
            </a:r>
            <a:r>
              <a:rPr lang="es-ES_tradnl" b="1" i="1" dirty="0"/>
              <a:t>Inicio y Fin</a:t>
            </a:r>
            <a:r>
              <a:rPr lang="es-ES_tradnl" dirty="0"/>
              <a:t> indicando en donde comienza y en donde termina el pseudocódigo.</a:t>
            </a:r>
          </a:p>
          <a:p>
            <a:r>
              <a:rPr lang="es-ES_tradnl" dirty="0"/>
              <a:t>De la misma forma, las estructuras de decisión, los ciclos y sus respectivas anidaciones, deben tener delimitados tanto sus inicializaciones como finalizaciones, además de la forma como se contienen entre sí cuando se presenta dicha anidación.</a:t>
            </a:r>
          </a:p>
          <a:p>
            <a:r>
              <a:rPr lang="es-ES_tradnl" dirty="0"/>
              <a:t>También se refiere a delimitar y enmarcar algoritmos dentro de funciones.</a:t>
            </a:r>
          </a:p>
        </p:txBody>
      </p:sp>
    </p:spTree>
    <p:extLst>
      <p:ext uri="{BB962C8B-B14F-4D97-AF65-F5344CB8AC3E}">
        <p14:creationId xmlns:p14="http://schemas.microsoft.com/office/powerpoint/2010/main" val="2066967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C6DC6D0-6F19-B24D-A78B-28FAA674EE0D}"/>
              </a:ext>
            </a:extLst>
          </p:cNvPr>
          <p:cNvSpPr txBox="1">
            <a:spLocks noGrp="1"/>
          </p:cNvSpPr>
          <p:nvPr>
            <p:ph type="title"/>
          </p:nvPr>
        </p:nvSpPr>
        <p:spPr>
          <a:xfrm>
            <a:off x="2835189" y="0"/>
            <a:ext cx="5938154"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4</a:t>
            </a:r>
            <a:br>
              <a:rPr lang="es-CO" dirty="0"/>
            </a:br>
            <a:r>
              <a:rPr lang="es-CO" dirty="0"/>
              <a:t>Asignaciones y Mensajes</a:t>
            </a:r>
          </a:p>
        </p:txBody>
      </p:sp>
      <p:pic>
        <p:nvPicPr>
          <p:cNvPr id="8" name="Marcador de contenido 7" descr="Captura de pantalla de un celular con letras&#10;&#10;Descripción generada automáticamente">
            <a:extLst>
              <a:ext uri="{FF2B5EF4-FFF2-40B4-BE49-F238E27FC236}">
                <a16:creationId xmlns:a16="http://schemas.microsoft.com/office/drawing/2014/main" id="{A7478284-80EC-8E40-970A-6F460088AC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10718" y="1719577"/>
            <a:ext cx="4587095" cy="1709423"/>
          </a:xfrm>
          <a:prstGeom prst="rect">
            <a:avLst/>
          </a:prstGeom>
          <a:ln>
            <a:solidFill>
              <a:schemeClr val="accent1"/>
            </a:solidFill>
          </a:ln>
        </p:spPr>
      </p:pic>
      <p:pic>
        <p:nvPicPr>
          <p:cNvPr id="11" name="Marcador de contenido 6" descr="Captura de pantalla de un celular&#10;&#10;Descripción generada automáticamente">
            <a:extLst>
              <a:ext uri="{FF2B5EF4-FFF2-40B4-BE49-F238E27FC236}">
                <a16:creationId xmlns:a16="http://schemas.microsoft.com/office/drawing/2014/main" id="{26186DFE-C408-6E43-93DE-8E4E95E39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896" y="3867309"/>
            <a:ext cx="3688370" cy="1792419"/>
          </a:xfrm>
          <a:prstGeom prst="rect">
            <a:avLst/>
          </a:prstGeom>
          <a:ln>
            <a:solidFill>
              <a:schemeClr val="accent1"/>
            </a:solidFill>
          </a:ln>
        </p:spPr>
      </p:pic>
      <p:pic>
        <p:nvPicPr>
          <p:cNvPr id="6" name="Imagen 5" descr="Texto&#10;&#10;Descripción generada automáticamente">
            <a:extLst>
              <a:ext uri="{FF2B5EF4-FFF2-40B4-BE49-F238E27FC236}">
                <a16:creationId xmlns:a16="http://schemas.microsoft.com/office/drawing/2014/main" id="{339BD5F4-4D36-944E-A77E-44764E490244}"/>
              </a:ext>
            </a:extLst>
          </p:cNvPr>
          <p:cNvPicPr>
            <a:picLocks noChangeAspect="1"/>
          </p:cNvPicPr>
          <p:nvPr/>
        </p:nvPicPr>
        <p:blipFill>
          <a:blip r:embed="rId5"/>
          <a:stretch>
            <a:fillRect/>
          </a:stretch>
        </p:blipFill>
        <p:spPr>
          <a:xfrm>
            <a:off x="6116469" y="3608737"/>
            <a:ext cx="4496878" cy="2529494"/>
          </a:xfrm>
          <a:prstGeom prst="rect">
            <a:avLst/>
          </a:prstGeom>
          <a:ln>
            <a:solidFill>
              <a:schemeClr val="accent1"/>
            </a:solidFill>
          </a:ln>
        </p:spPr>
      </p:pic>
    </p:spTree>
    <p:extLst>
      <p:ext uri="{BB962C8B-B14F-4D97-AF65-F5344CB8AC3E}">
        <p14:creationId xmlns:p14="http://schemas.microsoft.com/office/powerpoint/2010/main" val="22145804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4</a:t>
            </a:r>
            <a:br>
              <a:rPr lang="es-CO" dirty="0"/>
            </a:br>
            <a:r>
              <a:rPr lang="es-CO" dirty="0"/>
              <a:t>Asignaciones y Mensajes</a:t>
            </a:r>
          </a:p>
        </p:txBody>
      </p:sp>
      <p:sp>
        <p:nvSpPr>
          <p:cNvPr id="11" name="Marcador de contenido 2">
            <a:extLst>
              <a:ext uri="{FF2B5EF4-FFF2-40B4-BE49-F238E27FC236}">
                <a16:creationId xmlns:a16="http://schemas.microsoft.com/office/drawing/2014/main" id="{71D5F5DD-8E81-B54D-A368-4ED3488D47C5}"/>
              </a:ext>
            </a:extLst>
          </p:cNvPr>
          <p:cNvSpPr txBox="1">
            <a:spLocks noGrp="1"/>
          </p:cNvSpPr>
          <p:nvPr>
            <p:ph idx="1"/>
          </p:nvPr>
        </p:nvSpPr>
        <p:spPr>
          <a:xfrm>
            <a:off x="582769" y="1688465"/>
            <a:ext cx="10515600" cy="3967240"/>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Para mostrar mensajes o salidas en pantalla, se utiliza la orden “Escriba” y a continuación se coloca entre comillas lo que se quiere mostrar en pantalla o informar al usuario durante el algoritmo. </a:t>
            </a:r>
          </a:p>
          <a:p>
            <a:endParaRPr lang="es-CO" dirty="0"/>
          </a:p>
          <a:p>
            <a:pPr algn="l"/>
            <a:r>
              <a:rPr lang="es-CO" dirty="0"/>
              <a:t>Por ejemplo:</a:t>
            </a:r>
          </a:p>
          <a:p>
            <a:pPr marL="228600" indent="0" algn="l">
              <a:buNone/>
            </a:pPr>
            <a:r>
              <a:rPr lang="es-CO" dirty="0"/>
              <a:t>	</a:t>
            </a:r>
            <a:r>
              <a:rPr lang="es-CO" b="1" dirty="0"/>
              <a:t>Escriba</a:t>
            </a:r>
            <a:r>
              <a:rPr lang="es-CO" dirty="0"/>
              <a:t> “Esta es una demostración”</a:t>
            </a:r>
            <a:br>
              <a:rPr lang="es-CO" dirty="0"/>
            </a:br>
            <a:br>
              <a:rPr lang="es-CO" dirty="0"/>
            </a:br>
            <a:r>
              <a:rPr lang="es-CO" dirty="0"/>
              <a:t>	Generará en pantalla el título: </a:t>
            </a:r>
            <a:r>
              <a:rPr lang="es-CO" i="1" dirty="0"/>
              <a:t>Esta es una demostración</a:t>
            </a:r>
          </a:p>
        </p:txBody>
      </p:sp>
      <p:sp>
        <p:nvSpPr>
          <p:cNvPr id="12" name="Rectángulo 11">
            <a:extLst>
              <a:ext uri="{FF2B5EF4-FFF2-40B4-BE49-F238E27FC236}">
                <a16:creationId xmlns:a16="http://schemas.microsoft.com/office/drawing/2014/main" id="{E5D02B8C-550A-0C48-AC28-130039D590C4}"/>
              </a:ext>
            </a:extLst>
          </p:cNvPr>
          <p:cNvSpPr/>
          <p:nvPr/>
        </p:nvSpPr>
        <p:spPr>
          <a:xfrm>
            <a:off x="1497169" y="5037519"/>
            <a:ext cx="8229600" cy="6181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542594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4</a:t>
            </a:r>
            <a:br>
              <a:rPr lang="es-CO" dirty="0"/>
            </a:br>
            <a:r>
              <a:rPr lang="es-CO" dirty="0"/>
              <a:t>Asignaciones y Mensajes</a:t>
            </a:r>
          </a:p>
        </p:txBody>
      </p:sp>
      <p:sp>
        <p:nvSpPr>
          <p:cNvPr id="9" name="Marcador de contenido 2">
            <a:extLst>
              <a:ext uri="{FF2B5EF4-FFF2-40B4-BE49-F238E27FC236}">
                <a16:creationId xmlns:a16="http://schemas.microsoft.com/office/drawing/2014/main" id="{8C77AC2F-DFE2-AA40-986B-E942E93335EE}"/>
              </a:ext>
            </a:extLst>
          </p:cNvPr>
          <p:cNvSpPr txBox="1">
            <a:spLocks noGrp="1"/>
          </p:cNvSpPr>
          <p:nvPr>
            <p:ph idx="1"/>
          </p:nvPr>
        </p:nvSpPr>
        <p:spPr>
          <a:xfrm>
            <a:off x="838200" y="1825625"/>
            <a:ext cx="10515600" cy="4098558"/>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CO" dirty="0"/>
              <a:t>Si se requiere que en pantalla se presente el contenido de una variable, se utiliza la orden “Escriba” y a continuación y sin comillas el nombre de la variable correspondiente. Esto se refiere al contenido de la variable. </a:t>
            </a:r>
          </a:p>
          <a:p>
            <a:pPr algn="l"/>
            <a:r>
              <a:rPr lang="es-CO" dirty="0"/>
              <a:t>Por ejemplo:</a:t>
            </a:r>
            <a:br>
              <a:rPr lang="es-CO" dirty="0"/>
            </a:br>
            <a:br>
              <a:rPr lang="es-CO" dirty="0"/>
            </a:br>
            <a:r>
              <a:rPr lang="es-CO" dirty="0"/>
              <a:t>	N = 5</a:t>
            </a:r>
            <a:br>
              <a:rPr lang="es-CO" dirty="0"/>
            </a:br>
            <a:r>
              <a:rPr lang="es-CO" dirty="0"/>
              <a:t>	</a:t>
            </a:r>
            <a:r>
              <a:rPr lang="es-CO" b="1" dirty="0"/>
              <a:t>Escriba</a:t>
            </a:r>
            <a:r>
              <a:rPr lang="es-CO" dirty="0"/>
              <a:t> N</a:t>
            </a:r>
            <a:br>
              <a:rPr lang="es-CO" dirty="0"/>
            </a:br>
            <a:br>
              <a:rPr lang="es-CO" dirty="0"/>
            </a:br>
            <a:r>
              <a:rPr lang="es-CO" dirty="0"/>
              <a:t>	Mostrará en pantalla el valor: 5</a:t>
            </a:r>
          </a:p>
        </p:txBody>
      </p:sp>
      <p:sp>
        <p:nvSpPr>
          <p:cNvPr id="12" name="Rectángulo 11">
            <a:extLst>
              <a:ext uri="{FF2B5EF4-FFF2-40B4-BE49-F238E27FC236}">
                <a16:creationId xmlns:a16="http://schemas.microsoft.com/office/drawing/2014/main" id="{E5D02B8C-550A-0C48-AC28-130039D590C4}"/>
              </a:ext>
            </a:extLst>
          </p:cNvPr>
          <p:cNvSpPr/>
          <p:nvPr/>
        </p:nvSpPr>
        <p:spPr>
          <a:xfrm>
            <a:off x="1658986" y="5305997"/>
            <a:ext cx="4774087" cy="6181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02322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4</a:t>
            </a:r>
            <a:br>
              <a:rPr lang="es-CO" dirty="0"/>
            </a:br>
            <a:r>
              <a:rPr lang="es-CO" dirty="0"/>
              <a:t>Asignaciones y Mensajes</a:t>
            </a:r>
          </a:p>
        </p:txBody>
      </p:sp>
      <p:sp>
        <p:nvSpPr>
          <p:cNvPr id="10" name="Marcador de contenido 2">
            <a:extLst>
              <a:ext uri="{FF2B5EF4-FFF2-40B4-BE49-F238E27FC236}">
                <a16:creationId xmlns:a16="http://schemas.microsoft.com/office/drawing/2014/main" id="{3E5E5849-73D9-F144-B4C3-8FB7A3391A12}"/>
              </a:ext>
            </a:extLst>
          </p:cNvPr>
          <p:cNvSpPr txBox="1">
            <a:spLocks noGrp="1"/>
          </p:cNvSpPr>
          <p:nvPr>
            <p:ph idx="1"/>
          </p:nvPr>
        </p:nvSpPr>
        <p:spPr>
          <a:xfrm>
            <a:off x="838200" y="1771835"/>
            <a:ext cx="10515600" cy="409855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Si se requiere que en pantalla salga un mensaje y a continuación el contenido de una variable, se coloca el mensaje entre comillas y, luego de haberlas cerrado, el nombre de la variable de interés.</a:t>
            </a:r>
            <a:br>
              <a:rPr lang="es-CO" dirty="0"/>
            </a:br>
            <a:r>
              <a:rPr lang="es-CO" dirty="0"/>
              <a:t> </a:t>
            </a:r>
          </a:p>
          <a:p>
            <a:r>
              <a:rPr lang="es-CO" dirty="0"/>
              <a:t>Por ejemplo:</a:t>
            </a:r>
            <a:br>
              <a:rPr lang="es-CO" dirty="0"/>
            </a:br>
            <a:br>
              <a:rPr lang="es-CO" dirty="0"/>
            </a:br>
            <a:r>
              <a:rPr lang="es-CO" dirty="0"/>
              <a:t>	N = 8</a:t>
            </a:r>
            <a:br>
              <a:rPr lang="es-CO" dirty="0"/>
            </a:br>
            <a:r>
              <a:rPr lang="es-CO" dirty="0"/>
              <a:t>	</a:t>
            </a:r>
            <a:r>
              <a:rPr lang="es-CO" b="1" dirty="0"/>
              <a:t>Escriba</a:t>
            </a:r>
            <a:r>
              <a:rPr lang="es-CO" dirty="0"/>
              <a:t> “El valor es” N</a:t>
            </a:r>
            <a:br>
              <a:rPr lang="es-CO" dirty="0"/>
            </a:br>
            <a:br>
              <a:rPr lang="es-CO" dirty="0"/>
            </a:br>
            <a:r>
              <a:rPr lang="es-CO" dirty="0"/>
              <a:t>	Generará en pantalla: </a:t>
            </a:r>
            <a:r>
              <a:rPr lang="es-CO" i="1" dirty="0"/>
              <a:t>El valor es 8</a:t>
            </a:r>
          </a:p>
        </p:txBody>
      </p:sp>
      <p:sp>
        <p:nvSpPr>
          <p:cNvPr id="12" name="Rectángulo 11">
            <a:extLst>
              <a:ext uri="{FF2B5EF4-FFF2-40B4-BE49-F238E27FC236}">
                <a16:creationId xmlns:a16="http://schemas.microsoft.com/office/drawing/2014/main" id="{E5D02B8C-550A-0C48-AC28-130039D590C4}"/>
              </a:ext>
            </a:extLst>
          </p:cNvPr>
          <p:cNvSpPr/>
          <p:nvPr/>
        </p:nvSpPr>
        <p:spPr>
          <a:xfrm>
            <a:off x="1658986" y="5252207"/>
            <a:ext cx="5258181" cy="6181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887213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4</a:t>
            </a:r>
            <a:br>
              <a:rPr lang="es-CO" dirty="0"/>
            </a:br>
            <a:r>
              <a:rPr lang="es-CO" dirty="0"/>
              <a:t>Asignaciones y Mensajes</a:t>
            </a:r>
          </a:p>
        </p:txBody>
      </p:sp>
      <p:sp>
        <p:nvSpPr>
          <p:cNvPr id="9" name="Marcador de contenido 2">
            <a:extLst>
              <a:ext uri="{FF2B5EF4-FFF2-40B4-BE49-F238E27FC236}">
                <a16:creationId xmlns:a16="http://schemas.microsoft.com/office/drawing/2014/main" id="{AB87594F-3151-6D46-B172-00A0A06B1587}"/>
              </a:ext>
            </a:extLst>
          </p:cNvPr>
          <p:cNvSpPr txBox="1">
            <a:spLocks noGrp="1"/>
          </p:cNvSpPr>
          <p:nvPr>
            <p:ph idx="1"/>
          </p:nvPr>
        </p:nvSpPr>
        <p:spPr>
          <a:xfrm>
            <a:off x="838200" y="1685776"/>
            <a:ext cx="10515600" cy="409855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Si se quiere mostrar en pantalla el contenido de varias variables, entonces simplemente a continuación de la orden “Escriba”, y separadas por comas, se escriben los nombres de las variables cuyos contenidos se requiere visualizar.</a:t>
            </a:r>
          </a:p>
          <a:p>
            <a:r>
              <a:rPr lang="es-CO" dirty="0"/>
              <a:t>Por ejemplo:</a:t>
            </a:r>
            <a:br>
              <a:rPr lang="es-CO" dirty="0"/>
            </a:br>
            <a:r>
              <a:rPr lang="es-CO" dirty="0"/>
              <a:t>	N = 8</a:t>
            </a:r>
            <a:br>
              <a:rPr lang="es-CO" dirty="0"/>
            </a:br>
            <a:r>
              <a:rPr lang="es-CO" dirty="0"/>
              <a:t>	M = 4</a:t>
            </a:r>
            <a:br>
              <a:rPr lang="es-CO" dirty="0"/>
            </a:br>
            <a:r>
              <a:rPr lang="es-CO" dirty="0"/>
              <a:t>	</a:t>
            </a:r>
            <a:r>
              <a:rPr lang="es-CO" b="1" dirty="0"/>
              <a:t>Escriba</a:t>
            </a:r>
            <a:r>
              <a:rPr lang="es-CO" dirty="0"/>
              <a:t> “Los valores son” N, M</a:t>
            </a:r>
            <a:br>
              <a:rPr lang="es-CO" dirty="0"/>
            </a:br>
            <a:br>
              <a:rPr lang="es-CO" dirty="0"/>
            </a:br>
            <a:r>
              <a:rPr lang="es-CO" dirty="0"/>
              <a:t>	Escribirá en pantalla: </a:t>
            </a:r>
            <a:r>
              <a:rPr lang="es-CO" i="1" dirty="0"/>
              <a:t>Los valores son</a:t>
            </a:r>
            <a:r>
              <a:rPr lang="es-CO" dirty="0"/>
              <a:t> 8 4</a:t>
            </a:r>
          </a:p>
        </p:txBody>
      </p:sp>
      <p:sp>
        <p:nvSpPr>
          <p:cNvPr id="12" name="Rectángulo 11">
            <a:extLst>
              <a:ext uri="{FF2B5EF4-FFF2-40B4-BE49-F238E27FC236}">
                <a16:creationId xmlns:a16="http://schemas.microsoft.com/office/drawing/2014/main" id="{E5D02B8C-550A-0C48-AC28-130039D590C4}"/>
              </a:ext>
            </a:extLst>
          </p:cNvPr>
          <p:cNvSpPr/>
          <p:nvPr/>
        </p:nvSpPr>
        <p:spPr>
          <a:xfrm>
            <a:off x="1669744" y="5246452"/>
            <a:ext cx="6151066" cy="5378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90302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5</a:t>
            </a:r>
            <a:br>
              <a:rPr lang="es-CO" dirty="0"/>
            </a:br>
            <a:r>
              <a:rPr lang="es-CO" dirty="0"/>
              <a:t>Lecturas Usuario</a:t>
            </a:r>
          </a:p>
        </p:txBody>
      </p:sp>
      <p:pic>
        <p:nvPicPr>
          <p:cNvPr id="8" name="Marcador de contenido 14" descr="Imagen que contiene computadora&#10;&#10;Descripción generada automáticamente">
            <a:extLst>
              <a:ext uri="{FF2B5EF4-FFF2-40B4-BE49-F238E27FC236}">
                <a16:creationId xmlns:a16="http://schemas.microsoft.com/office/drawing/2014/main" id="{992856FA-8FD1-794C-937C-E3C2AEDBC3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3247" y="1897731"/>
            <a:ext cx="4901078" cy="4351338"/>
          </a:xfrm>
          <a:ln>
            <a:solidFill>
              <a:schemeClr val="accent1"/>
            </a:solidFill>
          </a:ln>
        </p:spPr>
      </p:pic>
    </p:spTree>
    <p:extLst>
      <p:ext uri="{BB962C8B-B14F-4D97-AF65-F5344CB8AC3E}">
        <p14:creationId xmlns:p14="http://schemas.microsoft.com/office/powerpoint/2010/main" val="28434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5</a:t>
            </a:r>
            <a:br>
              <a:rPr lang="es-CO" dirty="0"/>
            </a:br>
            <a:r>
              <a:rPr lang="es-CO" dirty="0"/>
              <a:t>Lecturas Usuario</a:t>
            </a:r>
          </a:p>
        </p:txBody>
      </p:sp>
      <p:sp>
        <p:nvSpPr>
          <p:cNvPr id="12" name="Rectángulo 11">
            <a:extLst>
              <a:ext uri="{FF2B5EF4-FFF2-40B4-BE49-F238E27FC236}">
                <a16:creationId xmlns:a16="http://schemas.microsoft.com/office/drawing/2014/main" id="{E5D02B8C-550A-0C48-AC28-130039D590C4}"/>
              </a:ext>
            </a:extLst>
          </p:cNvPr>
          <p:cNvSpPr/>
          <p:nvPr/>
        </p:nvSpPr>
        <p:spPr>
          <a:xfrm>
            <a:off x="1540652" y="3342349"/>
            <a:ext cx="933607" cy="5378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Marcador de contenido 2">
            <a:extLst>
              <a:ext uri="{FF2B5EF4-FFF2-40B4-BE49-F238E27FC236}">
                <a16:creationId xmlns:a16="http://schemas.microsoft.com/office/drawing/2014/main" id="{A3C4908A-2D1B-2542-8FEE-7FD61E53A082}"/>
              </a:ext>
            </a:extLst>
          </p:cNvPr>
          <p:cNvSpPr txBox="1">
            <a:spLocks noGrp="1"/>
          </p:cNvSpPr>
          <p:nvPr>
            <p:ph idx="1"/>
          </p:nvPr>
        </p:nvSpPr>
        <p:spPr>
          <a:xfrm>
            <a:off x="838200" y="1825625"/>
            <a:ext cx="10515600" cy="3451201"/>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Cuando se requiere leer un dato del usuario para que sea almacenado en una variable determinada, se utiliza la orden “Lea”. Por ejemplo:</a:t>
            </a:r>
            <a:br>
              <a:rPr lang="es-CO" dirty="0"/>
            </a:br>
            <a:br>
              <a:rPr lang="es-CO" dirty="0"/>
            </a:br>
            <a:r>
              <a:rPr lang="es-CO" b="1" dirty="0"/>
              <a:t>Lea</a:t>
            </a:r>
            <a:r>
              <a:rPr lang="es-CO" dirty="0"/>
              <a:t> N</a:t>
            </a:r>
          </a:p>
          <a:p>
            <a:endParaRPr lang="es-CO" dirty="0"/>
          </a:p>
          <a:p>
            <a:r>
              <a:rPr lang="es-CO" dirty="0"/>
              <a:t>Que resume: </a:t>
            </a:r>
            <a:r>
              <a:rPr lang="es-CO" i="1" dirty="0"/>
              <a:t>Lea</a:t>
            </a:r>
            <a:r>
              <a:rPr lang="es-CO" dirty="0"/>
              <a:t> un dato entero y guárdelo en la variable </a:t>
            </a:r>
            <a:r>
              <a:rPr lang="es-CO" b="1" i="1" dirty="0"/>
              <a:t>N</a:t>
            </a:r>
            <a:r>
              <a:rPr lang="es-CO" dirty="0"/>
              <a:t> que también es entera. 	</a:t>
            </a:r>
          </a:p>
        </p:txBody>
      </p:sp>
    </p:spTree>
    <p:extLst>
      <p:ext uri="{BB962C8B-B14F-4D97-AF65-F5344CB8AC3E}">
        <p14:creationId xmlns:p14="http://schemas.microsoft.com/office/powerpoint/2010/main" val="178919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227825"/>
            <a:ext cx="6442842" cy="1325563"/>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Metodología Para Solucionar un Problema</a:t>
            </a:r>
          </a:p>
        </p:txBody>
      </p:sp>
      <p:sp>
        <p:nvSpPr>
          <p:cNvPr id="11" name="Marcador de contenido 2">
            <a:extLst>
              <a:ext uri="{FF2B5EF4-FFF2-40B4-BE49-F238E27FC236}">
                <a16:creationId xmlns:a16="http://schemas.microsoft.com/office/drawing/2014/main" id="{04958929-0B28-F24E-B3AC-A4DD0C1E10C6}"/>
              </a:ext>
            </a:extLst>
          </p:cNvPr>
          <p:cNvSpPr txBox="1">
            <a:spLocks noGrp="1"/>
          </p:cNvSpPr>
          <p:nvPr>
            <p:ph idx="1"/>
          </p:nvPr>
        </p:nvSpPr>
        <p:spPr>
          <a:xfrm>
            <a:off x="586725" y="3376167"/>
            <a:ext cx="10515600" cy="2159566"/>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Conjunto de </a:t>
            </a:r>
            <a:r>
              <a:rPr lang="es-CO" b="1" i="1" dirty="0"/>
              <a:t>pasos secuenciales y ordenados</a:t>
            </a:r>
            <a:r>
              <a:rPr lang="es-CO" dirty="0"/>
              <a:t> que permiten lograr un </a:t>
            </a:r>
            <a:r>
              <a:rPr lang="es-CO" b="1" i="1" dirty="0"/>
              <a:t>objetivo</a:t>
            </a:r>
            <a:r>
              <a:rPr lang="es-CO" dirty="0"/>
              <a:t>. </a:t>
            </a:r>
          </a:p>
          <a:p>
            <a:r>
              <a:rPr lang="es-CO" b="1" i="1" dirty="0"/>
              <a:t>Secuenciales</a:t>
            </a:r>
            <a:r>
              <a:rPr lang="es-CO" dirty="0"/>
              <a:t> significa que deben ser ejecutados uno después de otro y que sean pasos </a:t>
            </a:r>
            <a:r>
              <a:rPr lang="es-CO" b="1" i="1" dirty="0"/>
              <a:t>ordenados,</a:t>
            </a:r>
            <a:r>
              <a:rPr lang="es-CO" dirty="0"/>
              <a:t> quiere decir que deben llevar un orden </a:t>
            </a:r>
            <a:r>
              <a:rPr lang="es-CO" dirty="0" err="1"/>
              <a:t>cuasi-obligatorio</a:t>
            </a:r>
            <a:r>
              <a:rPr lang="es-CO" dirty="0"/>
              <a:t> (u obligatorio en la mayoría de los casos). </a:t>
            </a:r>
          </a:p>
        </p:txBody>
      </p:sp>
      <p:sp>
        <p:nvSpPr>
          <p:cNvPr id="14" name="Rectángulo 13">
            <a:extLst>
              <a:ext uri="{FF2B5EF4-FFF2-40B4-BE49-F238E27FC236}">
                <a16:creationId xmlns:a16="http://schemas.microsoft.com/office/drawing/2014/main" id="{75F45DFE-5A66-5F47-8ED8-62F65E2F99BC}"/>
              </a:ext>
            </a:extLst>
          </p:cNvPr>
          <p:cNvSpPr/>
          <p:nvPr/>
        </p:nvSpPr>
        <p:spPr>
          <a:xfrm>
            <a:off x="4240675" y="2036289"/>
            <a:ext cx="3207699"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Algoritmo</a:t>
            </a:r>
            <a:endParaRPr lang="es-CO" b="1" dirty="0"/>
          </a:p>
        </p:txBody>
      </p:sp>
      <p:pic>
        <p:nvPicPr>
          <p:cNvPr id="15" name="Imagen 14" descr="Un dibujo con letras&#10;&#10;Descripción generada automáticamente con confianza baja">
            <a:extLst>
              <a:ext uri="{FF2B5EF4-FFF2-40B4-BE49-F238E27FC236}">
                <a16:creationId xmlns:a16="http://schemas.microsoft.com/office/drawing/2014/main" id="{09CD3FEE-875A-F944-9054-62305A02B28D}"/>
              </a:ext>
            </a:extLst>
          </p:cNvPr>
          <p:cNvPicPr>
            <a:picLocks noChangeAspect="1"/>
          </p:cNvPicPr>
          <p:nvPr/>
        </p:nvPicPr>
        <p:blipFill>
          <a:blip r:embed="rId3"/>
          <a:stretch>
            <a:fillRect/>
          </a:stretch>
        </p:blipFill>
        <p:spPr>
          <a:xfrm>
            <a:off x="9403951" y="1521955"/>
            <a:ext cx="1698374" cy="1755463"/>
          </a:xfrm>
          <a:prstGeom prst="rect">
            <a:avLst/>
          </a:prstGeom>
        </p:spPr>
      </p:pic>
    </p:spTree>
    <p:extLst>
      <p:ext uri="{BB962C8B-B14F-4D97-AF65-F5344CB8AC3E}">
        <p14:creationId xmlns:p14="http://schemas.microsoft.com/office/powerpoint/2010/main" val="2412873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5</a:t>
            </a:r>
            <a:br>
              <a:rPr lang="es-CO" dirty="0"/>
            </a:br>
            <a:r>
              <a:rPr lang="es-CO" dirty="0"/>
              <a:t>Lecturas Usuario</a:t>
            </a:r>
          </a:p>
        </p:txBody>
      </p:sp>
      <p:sp>
        <p:nvSpPr>
          <p:cNvPr id="9" name="Marcador de contenido 2">
            <a:extLst>
              <a:ext uri="{FF2B5EF4-FFF2-40B4-BE49-F238E27FC236}">
                <a16:creationId xmlns:a16="http://schemas.microsoft.com/office/drawing/2014/main" id="{14412138-4582-D342-AB3C-31D4660AAB42}"/>
              </a:ext>
            </a:extLst>
          </p:cNvPr>
          <p:cNvSpPr txBox="1">
            <a:spLocks noGrp="1"/>
          </p:cNvSpPr>
          <p:nvPr>
            <p:ph idx="1"/>
          </p:nvPr>
        </p:nvSpPr>
        <p:spPr>
          <a:xfrm>
            <a:off x="730623" y="1520979"/>
            <a:ext cx="11081273" cy="4483279"/>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Cuando se necesita leer más de un dato para ser almacenado en diferentes variables se utiliza la orden “Lea” y escribir las variables separadas por comas. </a:t>
            </a:r>
          </a:p>
          <a:p>
            <a:endParaRPr lang="es-CO" dirty="0"/>
          </a:p>
          <a:p>
            <a:r>
              <a:rPr lang="es-CO" dirty="0"/>
              <a:t>Por ejemplo:	</a:t>
            </a:r>
            <a:r>
              <a:rPr lang="es-CO" b="1" dirty="0"/>
              <a:t>Lea</a:t>
            </a:r>
            <a:r>
              <a:rPr lang="es-CO" dirty="0"/>
              <a:t> </a:t>
            </a:r>
            <a:r>
              <a:rPr lang="es-CO" dirty="0" err="1"/>
              <a:t>a,b</a:t>
            </a:r>
            <a:r>
              <a:rPr lang="es-CO" dirty="0"/>
              <a:t> </a:t>
            </a:r>
          </a:p>
          <a:p>
            <a:endParaRPr lang="es-CO" dirty="0"/>
          </a:p>
          <a:p>
            <a:r>
              <a:rPr lang="es-CO" dirty="0"/>
              <a:t>Suponiendo que tanto </a:t>
            </a:r>
            <a:r>
              <a:rPr lang="es-CO" b="1" i="1" dirty="0"/>
              <a:t>a</a:t>
            </a:r>
            <a:r>
              <a:rPr lang="es-CO" dirty="0"/>
              <a:t> como </a:t>
            </a:r>
            <a:r>
              <a:rPr lang="es-CO" b="1" i="1" dirty="0"/>
              <a:t>b</a:t>
            </a:r>
            <a:r>
              <a:rPr lang="es-CO" dirty="0"/>
              <a:t> son variables de tipo entero, esta orden le indicará al computador que lea un dato entero y lo almacene en la variable </a:t>
            </a:r>
            <a:r>
              <a:rPr lang="es-CO" b="1" i="1" dirty="0"/>
              <a:t>a</a:t>
            </a:r>
            <a:r>
              <a:rPr lang="es-CO" dirty="0"/>
              <a:t> y luego que lea otro dato entero y lo almacene en la variable </a:t>
            </a:r>
            <a:r>
              <a:rPr lang="es-CO" b="1" i="1" dirty="0"/>
              <a:t>b</a:t>
            </a:r>
            <a:r>
              <a:rPr lang="es-CO" dirty="0"/>
              <a:t>.	</a:t>
            </a:r>
          </a:p>
        </p:txBody>
      </p:sp>
      <p:sp>
        <p:nvSpPr>
          <p:cNvPr id="12" name="Rectángulo 11">
            <a:extLst>
              <a:ext uri="{FF2B5EF4-FFF2-40B4-BE49-F238E27FC236}">
                <a16:creationId xmlns:a16="http://schemas.microsoft.com/office/drawing/2014/main" id="{E5D02B8C-550A-0C48-AC28-130039D590C4}"/>
              </a:ext>
            </a:extLst>
          </p:cNvPr>
          <p:cNvSpPr/>
          <p:nvPr/>
        </p:nvSpPr>
        <p:spPr>
          <a:xfrm>
            <a:off x="3498544" y="3284363"/>
            <a:ext cx="1191790" cy="4766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466580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5</a:t>
            </a:r>
            <a:br>
              <a:rPr lang="es-CO" dirty="0"/>
            </a:br>
            <a:r>
              <a:rPr lang="es-CO" dirty="0"/>
              <a:t>Lecturas Usuario</a:t>
            </a:r>
          </a:p>
        </p:txBody>
      </p:sp>
      <p:sp>
        <p:nvSpPr>
          <p:cNvPr id="10" name="Marcador de contenido 2">
            <a:extLst>
              <a:ext uri="{FF2B5EF4-FFF2-40B4-BE49-F238E27FC236}">
                <a16:creationId xmlns:a16="http://schemas.microsoft.com/office/drawing/2014/main" id="{309993B9-A2C2-9846-AFA1-F768D889506B}"/>
              </a:ext>
            </a:extLst>
          </p:cNvPr>
          <p:cNvSpPr txBox="1">
            <a:spLocks noGrp="1"/>
          </p:cNvSpPr>
          <p:nvPr>
            <p:ph idx="1"/>
          </p:nvPr>
        </p:nvSpPr>
        <p:spPr>
          <a:xfrm>
            <a:off x="838200" y="1585309"/>
            <a:ext cx="10515600" cy="4999317"/>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No necesariamente cuando se lean dos o mas variables utilizando una sola orden “Lea”, estas deben ser del mismo tipo. </a:t>
            </a:r>
          </a:p>
          <a:p>
            <a:endParaRPr lang="es-CO" dirty="0"/>
          </a:p>
          <a:p>
            <a:r>
              <a:rPr lang="es-CO" dirty="0"/>
              <a:t>Por ejemplo:</a:t>
            </a:r>
            <a:br>
              <a:rPr lang="es-CO" dirty="0"/>
            </a:br>
            <a:r>
              <a:rPr lang="es-CO" dirty="0"/>
              <a:t>	</a:t>
            </a:r>
            <a:r>
              <a:rPr lang="es-CO" b="1" dirty="0"/>
              <a:t>Lea</a:t>
            </a:r>
            <a:r>
              <a:rPr lang="es-CO" dirty="0"/>
              <a:t> </a:t>
            </a:r>
            <a:r>
              <a:rPr lang="es-CO" dirty="0" err="1"/>
              <a:t>var_e</a:t>
            </a:r>
            <a:r>
              <a:rPr lang="es-CO" dirty="0"/>
              <a:t>, </a:t>
            </a:r>
            <a:r>
              <a:rPr lang="es-CO" dirty="0" err="1"/>
              <a:t>var_r</a:t>
            </a:r>
            <a:r>
              <a:rPr lang="es-CO" dirty="0"/>
              <a:t>, </a:t>
            </a:r>
            <a:r>
              <a:rPr lang="es-CO" dirty="0" err="1"/>
              <a:t>var_c</a:t>
            </a:r>
            <a:r>
              <a:rPr lang="es-CO" dirty="0"/>
              <a:t> </a:t>
            </a:r>
          </a:p>
          <a:p>
            <a:endParaRPr lang="es-CO" dirty="0"/>
          </a:p>
          <a:p>
            <a:r>
              <a:rPr lang="es-CO" dirty="0"/>
              <a:t>Asumiendo que </a:t>
            </a:r>
            <a:r>
              <a:rPr lang="es-CO" b="1" i="1" dirty="0" err="1"/>
              <a:t>var_e</a:t>
            </a:r>
            <a:r>
              <a:rPr lang="es-CO" dirty="0"/>
              <a:t> es una variable de tipo entero, </a:t>
            </a:r>
            <a:r>
              <a:rPr lang="es-CO" b="1" i="1" dirty="0" err="1"/>
              <a:t>var_r</a:t>
            </a:r>
            <a:r>
              <a:rPr lang="es-CO" dirty="0"/>
              <a:t> es una variable de tipo real y </a:t>
            </a:r>
            <a:r>
              <a:rPr lang="es-CO" b="1" i="1" dirty="0" err="1"/>
              <a:t>var_c</a:t>
            </a:r>
            <a:r>
              <a:rPr lang="es-CO" dirty="0"/>
              <a:t> es una variable de tipo </a:t>
            </a:r>
            <a:r>
              <a:rPr lang="es-CO" dirty="0" err="1"/>
              <a:t>carácter</a:t>
            </a:r>
            <a:r>
              <a:rPr lang="es-CO" dirty="0"/>
              <a:t>, esta orden le indicará al computador que lea valores de tipos diferentes y los almacene en las variables correspondientes.</a:t>
            </a:r>
          </a:p>
          <a:p>
            <a:endParaRPr lang="es-CO" dirty="0"/>
          </a:p>
        </p:txBody>
      </p:sp>
      <p:sp>
        <p:nvSpPr>
          <p:cNvPr id="12" name="Rectángulo 11">
            <a:extLst>
              <a:ext uri="{FF2B5EF4-FFF2-40B4-BE49-F238E27FC236}">
                <a16:creationId xmlns:a16="http://schemas.microsoft.com/office/drawing/2014/main" id="{E5D02B8C-550A-0C48-AC28-130039D590C4}"/>
              </a:ext>
            </a:extLst>
          </p:cNvPr>
          <p:cNvSpPr/>
          <p:nvPr/>
        </p:nvSpPr>
        <p:spPr>
          <a:xfrm>
            <a:off x="1766563" y="3429000"/>
            <a:ext cx="3375592" cy="4329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80895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6</a:t>
            </a:r>
            <a:br>
              <a:rPr lang="es-CO" dirty="0"/>
            </a:br>
            <a:r>
              <a:rPr lang="es-CO" dirty="0"/>
              <a:t>Condicionales</a:t>
            </a:r>
          </a:p>
        </p:txBody>
      </p:sp>
      <p:pic>
        <p:nvPicPr>
          <p:cNvPr id="8" name="Marcador de contenido 5">
            <a:extLst>
              <a:ext uri="{FF2B5EF4-FFF2-40B4-BE49-F238E27FC236}">
                <a16:creationId xmlns:a16="http://schemas.microsoft.com/office/drawing/2014/main" id="{1E7E78C2-9C49-A24A-AABA-AAACA284E3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7402" y="1739563"/>
            <a:ext cx="4457196" cy="4351338"/>
          </a:xfrm>
          <a:ln>
            <a:solidFill>
              <a:schemeClr val="accent1"/>
            </a:solidFill>
          </a:ln>
        </p:spPr>
      </p:pic>
    </p:spTree>
    <p:extLst>
      <p:ext uri="{BB962C8B-B14F-4D97-AF65-F5344CB8AC3E}">
        <p14:creationId xmlns:p14="http://schemas.microsoft.com/office/powerpoint/2010/main" val="3641902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6</a:t>
            </a:r>
            <a:br>
              <a:rPr lang="es-CO" dirty="0"/>
            </a:br>
            <a:r>
              <a:rPr lang="es-CO" dirty="0"/>
              <a:t>Condicionales</a:t>
            </a:r>
          </a:p>
        </p:txBody>
      </p:sp>
      <p:sp>
        <p:nvSpPr>
          <p:cNvPr id="9" name="Marcador de contenido 2">
            <a:extLst>
              <a:ext uri="{FF2B5EF4-FFF2-40B4-BE49-F238E27FC236}">
                <a16:creationId xmlns:a16="http://schemas.microsoft.com/office/drawing/2014/main" id="{7B5E7D52-45CE-8048-BB15-979687265BCD}"/>
              </a:ext>
            </a:extLst>
          </p:cNvPr>
          <p:cNvSpPr txBox="1">
            <a:spLocks noGrp="1"/>
          </p:cNvSpPr>
          <p:nvPr>
            <p:ph idx="1"/>
          </p:nvPr>
        </p:nvSpPr>
        <p:spPr>
          <a:xfrm>
            <a:off x="838200" y="1825625"/>
            <a:ext cx="10515600" cy="3451201"/>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Cuando se necesita tomar una </a:t>
            </a:r>
            <a:r>
              <a:rPr lang="es-CO" dirty="0" err="1"/>
              <a:t>decisión</a:t>
            </a:r>
            <a:r>
              <a:rPr lang="es-CO" dirty="0"/>
              <a:t>, se utiliza la orden </a:t>
            </a:r>
            <a:r>
              <a:rPr lang="es-CO" b="1" i="1" dirty="0"/>
              <a:t>Si</a:t>
            </a:r>
            <a:r>
              <a:rPr lang="es-CO" dirty="0"/>
              <a:t>, a </a:t>
            </a:r>
            <a:r>
              <a:rPr lang="es-CO" dirty="0" err="1"/>
              <a:t>continuación</a:t>
            </a:r>
            <a:r>
              <a:rPr lang="es-CO" dirty="0"/>
              <a:t> escribir la </a:t>
            </a:r>
            <a:r>
              <a:rPr lang="es-CO" b="1" i="1" dirty="0" err="1"/>
              <a:t>condición</a:t>
            </a:r>
            <a:r>
              <a:rPr lang="es-CO" b="1" i="1" dirty="0"/>
              <a:t> correspondiente</a:t>
            </a:r>
            <a:r>
              <a:rPr lang="es-CO" dirty="0"/>
              <a:t> y luego las instrucciones que se han de realizar en caso de que la </a:t>
            </a:r>
            <a:r>
              <a:rPr lang="es-CO" dirty="0" err="1"/>
              <a:t>condición</a:t>
            </a:r>
            <a:r>
              <a:rPr lang="es-CO" dirty="0"/>
              <a:t> sea </a:t>
            </a:r>
            <a:r>
              <a:rPr lang="es-CO" b="1" i="1" dirty="0"/>
              <a:t>Verdadera</a:t>
            </a:r>
            <a:r>
              <a:rPr lang="es-CO" dirty="0"/>
              <a:t>. </a:t>
            </a:r>
          </a:p>
          <a:p>
            <a:r>
              <a:rPr lang="es-CO" dirty="0"/>
              <a:t>En caso de que la </a:t>
            </a:r>
            <a:r>
              <a:rPr lang="es-CO" dirty="0" err="1"/>
              <a:t>condición</a:t>
            </a:r>
            <a:r>
              <a:rPr lang="es-CO" dirty="0"/>
              <a:t> sea </a:t>
            </a:r>
            <a:r>
              <a:rPr lang="es-CO" b="1" i="1" dirty="0"/>
              <a:t>Falsa</a:t>
            </a:r>
            <a:r>
              <a:rPr lang="es-CO" dirty="0"/>
              <a:t> y tenga instrucciones a realizarse cuando así sea, entonces </a:t>
            </a:r>
            <a:r>
              <a:rPr lang="es-CO" dirty="0" err="1"/>
              <a:t>debera</a:t>
            </a:r>
            <a:r>
              <a:rPr lang="es-CO" dirty="0"/>
              <a:t>́ existir una alternativa </a:t>
            </a:r>
            <a:r>
              <a:rPr lang="es-CO" b="1" i="1" dirty="0"/>
              <a:t>Si no</a:t>
            </a:r>
            <a:r>
              <a:rPr lang="es-CO" dirty="0"/>
              <a:t>. </a:t>
            </a:r>
          </a:p>
          <a:p>
            <a:r>
              <a:rPr lang="es-CO" dirty="0"/>
              <a:t>Al finalizar toda la </a:t>
            </a:r>
            <a:r>
              <a:rPr lang="es-CO" dirty="0" err="1"/>
              <a:t>decisión</a:t>
            </a:r>
            <a:r>
              <a:rPr lang="es-CO" dirty="0"/>
              <a:t> </a:t>
            </a:r>
            <a:r>
              <a:rPr lang="es-CO" dirty="0" err="1"/>
              <a:t>debera</a:t>
            </a:r>
            <a:r>
              <a:rPr lang="es-CO" dirty="0"/>
              <a:t>́ existir un indicador </a:t>
            </a:r>
            <a:r>
              <a:rPr lang="es-CO" b="1" i="1" dirty="0" err="1"/>
              <a:t>Fin_Si</a:t>
            </a:r>
            <a:r>
              <a:rPr lang="es-CO" dirty="0"/>
              <a:t>. </a:t>
            </a:r>
          </a:p>
        </p:txBody>
      </p:sp>
    </p:spTree>
    <p:extLst>
      <p:ext uri="{BB962C8B-B14F-4D97-AF65-F5344CB8AC3E}">
        <p14:creationId xmlns:p14="http://schemas.microsoft.com/office/powerpoint/2010/main" val="298685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97708"/>
            <a:ext cx="59283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6</a:t>
            </a:r>
            <a:br>
              <a:rPr lang="es-CO" dirty="0"/>
            </a:br>
            <a:r>
              <a:rPr lang="es-CO" dirty="0"/>
              <a:t>Condicionales</a:t>
            </a:r>
          </a:p>
        </p:txBody>
      </p:sp>
      <p:pic>
        <p:nvPicPr>
          <p:cNvPr id="9" name="Marcador de contenido 6" descr="Imagen que contiene animal, pájaro, ave, árbol&#10;&#10;Descripción generada automáticamente">
            <a:extLst>
              <a:ext uri="{FF2B5EF4-FFF2-40B4-BE49-F238E27FC236}">
                <a16:creationId xmlns:a16="http://schemas.microsoft.com/office/drawing/2014/main" id="{ABF81293-586A-4B40-9F3F-AD50910422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9075" y="1825625"/>
            <a:ext cx="7873849" cy="4351338"/>
          </a:xfrm>
          <a:ln>
            <a:solidFill>
              <a:schemeClr val="accent1"/>
            </a:solidFill>
          </a:ln>
        </p:spPr>
      </p:pic>
    </p:spTree>
    <p:extLst>
      <p:ext uri="{BB962C8B-B14F-4D97-AF65-F5344CB8AC3E}">
        <p14:creationId xmlns:p14="http://schemas.microsoft.com/office/powerpoint/2010/main" val="1522611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809606" y="104926"/>
            <a:ext cx="5928360"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Condicionales – Operadores Relacionales</a:t>
            </a:r>
          </a:p>
        </p:txBody>
      </p:sp>
      <p:sp>
        <p:nvSpPr>
          <p:cNvPr id="13" name="Marcador de contenido 2">
            <a:extLst>
              <a:ext uri="{FF2B5EF4-FFF2-40B4-BE49-F238E27FC236}">
                <a16:creationId xmlns:a16="http://schemas.microsoft.com/office/drawing/2014/main" id="{B02EFD1B-675F-9B40-A3DD-8024B2614BC2}"/>
              </a:ext>
            </a:extLst>
          </p:cNvPr>
          <p:cNvSpPr txBox="1">
            <a:spLocks noGrp="1"/>
          </p:cNvSpPr>
          <p:nvPr>
            <p:ph idx="1"/>
          </p:nvPr>
        </p:nvSpPr>
        <p:spPr>
          <a:xfrm>
            <a:off x="838200" y="1520980"/>
            <a:ext cx="10515600" cy="125572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Las condiciones pueden ser expresadas utilizando los siguientes </a:t>
            </a:r>
            <a:r>
              <a:rPr lang="es-CO" b="1" i="1" dirty="0"/>
              <a:t>Operadores Relacionales</a:t>
            </a:r>
            <a:r>
              <a:rPr lang="es-CO" dirty="0"/>
              <a:t> que son los símbolos que nos van a permitir obtener una respuesta </a:t>
            </a:r>
            <a:r>
              <a:rPr lang="es-CO" b="1" i="1" dirty="0"/>
              <a:t>Verdadera o Falsa</a:t>
            </a:r>
            <a:r>
              <a:rPr lang="es-CO" dirty="0"/>
              <a:t>:</a:t>
            </a:r>
          </a:p>
        </p:txBody>
      </p:sp>
      <p:pic>
        <p:nvPicPr>
          <p:cNvPr id="14" name="Imagen 13">
            <a:extLst>
              <a:ext uri="{FF2B5EF4-FFF2-40B4-BE49-F238E27FC236}">
                <a16:creationId xmlns:a16="http://schemas.microsoft.com/office/drawing/2014/main" id="{EDC78D7F-66D6-364E-8C56-BB6862F84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709" y="2975561"/>
            <a:ext cx="2719794" cy="2618164"/>
          </a:xfrm>
          <a:prstGeom prst="rect">
            <a:avLst/>
          </a:prstGeom>
          <a:ln>
            <a:solidFill>
              <a:schemeClr val="accent1"/>
            </a:solidFill>
          </a:ln>
        </p:spPr>
      </p:pic>
      <p:pic>
        <p:nvPicPr>
          <p:cNvPr id="15" name="Imagen 14" descr="Imagen que contiene pájaro, cuchillo&#10;&#10;Descripción generada automáticamente">
            <a:extLst>
              <a:ext uri="{FF2B5EF4-FFF2-40B4-BE49-F238E27FC236}">
                <a16:creationId xmlns:a16="http://schemas.microsoft.com/office/drawing/2014/main" id="{E244233A-BAAC-BD4C-BB58-4AC111E3D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217" y="3429000"/>
            <a:ext cx="6914583" cy="1488758"/>
          </a:xfrm>
          <a:prstGeom prst="rect">
            <a:avLst/>
          </a:prstGeom>
          <a:ln>
            <a:solidFill>
              <a:schemeClr val="accent1"/>
            </a:solidFill>
          </a:ln>
        </p:spPr>
      </p:pic>
    </p:spTree>
    <p:extLst>
      <p:ext uri="{BB962C8B-B14F-4D97-AF65-F5344CB8AC3E}">
        <p14:creationId xmlns:p14="http://schemas.microsoft.com/office/powerpoint/2010/main" val="16385334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Condiciones – Proposiciones</a:t>
            </a:r>
          </a:p>
        </p:txBody>
      </p:sp>
      <p:pic>
        <p:nvPicPr>
          <p:cNvPr id="8" name="Imagen 7">
            <a:extLst>
              <a:ext uri="{FF2B5EF4-FFF2-40B4-BE49-F238E27FC236}">
                <a16:creationId xmlns:a16="http://schemas.microsoft.com/office/drawing/2014/main" id="{E802EE5C-8967-274E-BD86-D8A18E7E7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9151" y="1725632"/>
            <a:ext cx="3734904" cy="3675050"/>
          </a:xfrm>
          <a:prstGeom prst="rect">
            <a:avLst/>
          </a:prstGeom>
          <a:ln>
            <a:solidFill>
              <a:schemeClr val="accent1"/>
            </a:solidFill>
          </a:ln>
        </p:spPr>
      </p:pic>
      <p:sp>
        <p:nvSpPr>
          <p:cNvPr id="11" name="Marcador de contenido 2">
            <a:extLst>
              <a:ext uri="{FF2B5EF4-FFF2-40B4-BE49-F238E27FC236}">
                <a16:creationId xmlns:a16="http://schemas.microsoft.com/office/drawing/2014/main" id="{56CCC360-AB15-BA45-B7F6-A99E3F2108C8}"/>
              </a:ext>
            </a:extLst>
          </p:cNvPr>
          <p:cNvSpPr txBox="1">
            <a:spLocks noGrp="1"/>
          </p:cNvSpPr>
          <p:nvPr>
            <p:ph idx="1"/>
          </p:nvPr>
        </p:nvSpPr>
        <p:spPr>
          <a:xfrm>
            <a:off x="657945" y="1837556"/>
            <a:ext cx="6724426" cy="3451201"/>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Una </a:t>
            </a:r>
            <a:r>
              <a:rPr lang="es-CO" b="1" i="1" dirty="0"/>
              <a:t>proposición</a:t>
            </a:r>
            <a:r>
              <a:rPr lang="es-CO" dirty="0"/>
              <a:t> es un </a:t>
            </a:r>
            <a:r>
              <a:rPr lang="es-CO" b="1" i="1" dirty="0"/>
              <a:t>enunciado declarativo</a:t>
            </a:r>
            <a:r>
              <a:rPr lang="es-CO" dirty="0"/>
              <a:t> que puede ser calificado sin ambigüedad como verdadero o falso. </a:t>
            </a:r>
          </a:p>
          <a:p>
            <a:endParaRPr lang="es-CO" dirty="0"/>
          </a:p>
          <a:p>
            <a:r>
              <a:rPr lang="es-CO" dirty="0"/>
              <a:t>En este análisis no se tendrán en cuenta proposiciones que requieran una opinión individual y que por lo tanto, no pueden ser </a:t>
            </a:r>
            <a:r>
              <a:rPr lang="es-CO" b="1" i="1" dirty="0"/>
              <a:t>verdaderas o falsas</a:t>
            </a:r>
            <a:r>
              <a:rPr lang="es-CO" dirty="0"/>
              <a:t>.</a:t>
            </a:r>
          </a:p>
        </p:txBody>
      </p:sp>
    </p:spTree>
    <p:extLst>
      <p:ext uri="{BB962C8B-B14F-4D97-AF65-F5344CB8AC3E}">
        <p14:creationId xmlns:p14="http://schemas.microsoft.com/office/powerpoint/2010/main" val="1810895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6096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Condiciones – Proposiciones</a:t>
            </a:r>
          </a:p>
        </p:txBody>
      </p:sp>
      <p:sp>
        <p:nvSpPr>
          <p:cNvPr id="13" name="Marcador de contenido 2">
            <a:extLst>
              <a:ext uri="{FF2B5EF4-FFF2-40B4-BE49-F238E27FC236}">
                <a16:creationId xmlns:a16="http://schemas.microsoft.com/office/drawing/2014/main" id="{96E9CAA2-E870-4E43-A66D-6A81413C8F4A}"/>
              </a:ext>
            </a:extLst>
          </p:cNvPr>
          <p:cNvSpPr txBox="1">
            <a:spLocks noGrp="1"/>
          </p:cNvSpPr>
          <p:nvPr>
            <p:ph idx="1"/>
          </p:nvPr>
        </p:nvSpPr>
        <p:spPr>
          <a:xfrm>
            <a:off x="719865" y="1059120"/>
            <a:ext cx="10515600" cy="4739759"/>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742950" indent="-514350">
              <a:buFont typeface="+mj-lt"/>
              <a:buAutoNum type="arabicPeriod"/>
            </a:pPr>
            <a:r>
              <a:rPr lang="es-CO" dirty="0"/>
              <a:t>Lógica y Algoritmos es una materia que hace parte del Programa de Ingeniería de Sistemas de la Universidad Libre Seccional Pereira.</a:t>
            </a:r>
          </a:p>
          <a:p>
            <a:pPr marL="742950" indent="-514350">
              <a:buFont typeface="+mj-lt"/>
              <a:buAutoNum type="arabicPeriod"/>
            </a:pPr>
            <a:endParaRPr lang="es-CO" dirty="0"/>
          </a:p>
          <a:p>
            <a:pPr marL="742950" indent="-514350">
              <a:buFont typeface="+mj-lt"/>
              <a:buAutoNum type="arabicPeriod"/>
            </a:pPr>
            <a:r>
              <a:rPr lang="es-CO" dirty="0"/>
              <a:t>El promedio a nivel nacional en el ECAES (Pruebas </a:t>
            </a:r>
            <a:r>
              <a:rPr lang="es-CO" dirty="0" err="1"/>
              <a:t>SaberPro</a:t>
            </a:r>
            <a:r>
              <a:rPr lang="es-CO" dirty="0"/>
              <a:t>) de Ingeniería de Sistemas fue de 110.3 puntos en el año 2007.</a:t>
            </a:r>
          </a:p>
          <a:p>
            <a:pPr marL="742950" indent="-514350">
              <a:buFont typeface="+mj-lt"/>
              <a:buAutoNum type="arabicPeriod"/>
            </a:pPr>
            <a:endParaRPr lang="es-CO" dirty="0"/>
          </a:p>
          <a:p>
            <a:pPr marL="742950" indent="-514350">
              <a:buFont typeface="+mj-lt"/>
              <a:buAutoNum type="arabicPeriod"/>
            </a:pPr>
            <a:r>
              <a:rPr lang="es-CO" dirty="0"/>
              <a:t>5 es igual a 5.</a:t>
            </a:r>
          </a:p>
          <a:p>
            <a:pPr marL="742950" indent="-514350">
              <a:buFont typeface="+mj-lt"/>
              <a:buAutoNum type="arabicPeriod"/>
            </a:pPr>
            <a:endParaRPr lang="es-CO" dirty="0"/>
          </a:p>
          <a:p>
            <a:pPr marL="742950" indent="-514350">
              <a:buFont typeface="+mj-lt"/>
              <a:buAutoNum type="arabicPeriod"/>
            </a:pPr>
            <a:r>
              <a:rPr lang="es-CO" dirty="0"/>
              <a:t> </a:t>
            </a:r>
            <a:r>
              <a:rPr lang="es-CO" i="1" dirty="0"/>
              <a:t>a</a:t>
            </a:r>
            <a:r>
              <a:rPr lang="es-CO" dirty="0"/>
              <a:t> es mayor que </a:t>
            </a:r>
            <a:r>
              <a:rPr lang="es-CO" i="1" dirty="0"/>
              <a:t>b</a:t>
            </a:r>
            <a:r>
              <a:rPr lang="es-CO" dirty="0"/>
              <a:t>.</a:t>
            </a:r>
          </a:p>
        </p:txBody>
      </p:sp>
    </p:spTree>
    <p:extLst>
      <p:ext uri="{BB962C8B-B14F-4D97-AF65-F5344CB8AC3E}">
        <p14:creationId xmlns:p14="http://schemas.microsoft.com/office/powerpoint/2010/main" val="17105788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Condiciones – Proposiciones</a:t>
            </a:r>
          </a:p>
        </p:txBody>
      </p:sp>
      <p:sp>
        <p:nvSpPr>
          <p:cNvPr id="8" name="Marcador de contenido 2">
            <a:extLst>
              <a:ext uri="{FF2B5EF4-FFF2-40B4-BE49-F238E27FC236}">
                <a16:creationId xmlns:a16="http://schemas.microsoft.com/office/drawing/2014/main" id="{8ABAAB49-DEE1-C449-AF04-CD27BFA2ADDB}"/>
              </a:ext>
            </a:extLst>
          </p:cNvPr>
          <p:cNvSpPr txBox="1">
            <a:spLocks noGrp="1"/>
          </p:cNvSpPr>
          <p:nvPr>
            <p:ph idx="1"/>
          </p:nvPr>
        </p:nvSpPr>
        <p:spPr>
          <a:xfrm>
            <a:off x="838200" y="1545927"/>
            <a:ext cx="10515600" cy="3964162"/>
          </a:xfrm>
          <a:prstGeom prst="rect">
            <a:avLst/>
          </a:prstGeom>
          <a:noFill/>
        </p:spPr>
        <p:txBody>
          <a:bodyPr vert="horz" wrap="square" lIns="91440" tIns="45720" rIns="91440" bIns="45720" rtlCol="0">
            <a:spAutoFit/>
          </a:bodyPr>
          <a:lstStyle>
            <a:lvl1pPr marL="742950" indent="-514350">
              <a:lnSpc>
                <a:spcPct val="90000"/>
              </a:lnSpc>
              <a:spcBef>
                <a:spcPts val="1000"/>
              </a:spcBef>
              <a:buFont typeface="+mj-lt"/>
              <a:buAutoNum type="arabicPeriod"/>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0">
              <a:buNone/>
            </a:pPr>
            <a:r>
              <a:rPr lang="es-CO" dirty="0"/>
              <a:t>Las siguientes </a:t>
            </a:r>
            <a:r>
              <a:rPr lang="es-CO" b="1" i="1" dirty="0"/>
              <a:t>NO</a:t>
            </a:r>
            <a:r>
              <a:rPr lang="es-CO" dirty="0"/>
              <a:t> son Proposiciones:</a:t>
            </a:r>
          </a:p>
          <a:p>
            <a:endParaRPr lang="es-CO" dirty="0"/>
          </a:p>
          <a:p>
            <a:r>
              <a:rPr lang="es-CO" dirty="0"/>
              <a:t>Atlético Nacional es el mejor equipo del fútbol colombiano.</a:t>
            </a:r>
          </a:p>
          <a:p>
            <a:endParaRPr lang="es-CO" dirty="0"/>
          </a:p>
          <a:p>
            <a:r>
              <a:rPr lang="es-CO" dirty="0"/>
              <a:t>Andrés Pastrana ha sido el mejor presidente de los colombianos.</a:t>
            </a:r>
          </a:p>
          <a:p>
            <a:endParaRPr lang="es-CO" dirty="0"/>
          </a:p>
          <a:p>
            <a:r>
              <a:rPr lang="es-CO" dirty="0"/>
              <a:t>Los próximos juegos deportivos nacionales serán ganados por el departamento del Risaralda.</a:t>
            </a:r>
          </a:p>
        </p:txBody>
      </p:sp>
    </p:spTree>
    <p:extLst>
      <p:ext uri="{BB962C8B-B14F-4D97-AF65-F5344CB8AC3E}">
        <p14:creationId xmlns:p14="http://schemas.microsoft.com/office/powerpoint/2010/main" val="38994596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36384"/>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Proposiciones: Primitivas y Compuestas</a:t>
            </a:r>
          </a:p>
        </p:txBody>
      </p:sp>
      <mc:AlternateContent xmlns:mc="http://schemas.openxmlformats.org/markup-compatibility/2006" xmlns:a14="http://schemas.microsoft.com/office/drawing/2010/main">
        <mc:Choice Requires="a14">
          <p:sp>
            <p:nvSpPr>
              <p:cNvPr id="10" name="Marcador de contenido 2">
                <a:extLst>
                  <a:ext uri="{FF2B5EF4-FFF2-40B4-BE49-F238E27FC236}">
                    <a16:creationId xmlns:a16="http://schemas.microsoft.com/office/drawing/2014/main" id="{71001BB2-D177-DD4A-9E10-696B7A71A28F}"/>
                  </a:ext>
                </a:extLst>
              </p:cNvPr>
              <p:cNvSpPr txBox="1">
                <a:spLocks noGrp="1"/>
              </p:cNvSpPr>
              <p:nvPr>
                <p:ph idx="1"/>
              </p:nvPr>
            </p:nvSpPr>
            <p:spPr>
              <a:xfrm>
                <a:off x="838200" y="1728806"/>
                <a:ext cx="10515600" cy="3707682"/>
              </a:xfrm>
              <a:prstGeom prst="rect">
                <a:avLst/>
              </a:prstGeom>
              <a:noFill/>
            </p:spPr>
            <p:txBody>
              <a:bodyPr vert="horz" wrap="square" lIns="91440" tIns="45720" rIns="91440" bIns="45720" rtlCol="0">
                <a:spAutoFit/>
              </a:bodyPr>
              <a:lstStyle>
                <a:lvl1pPr marL="228600" indent="0">
                  <a:lnSpc>
                    <a:spcPct val="90000"/>
                  </a:lnSpc>
                  <a:spcBef>
                    <a:spcPts val="1000"/>
                  </a:spcBef>
                  <a:buFont typeface="+mj-lt"/>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685800" indent="-457200">
                  <a:buFont typeface="Arial" panose="020B0604020202020204" pitchFamily="34" charset="0"/>
                  <a:buChar char="•"/>
                </a:pPr>
                <a:r>
                  <a:rPr lang="es-CO" dirty="0"/>
                  <a:t>Las proposiciones pueden considerarse como </a:t>
                </a:r>
                <a:r>
                  <a:rPr lang="es-CO" b="1" i="1" dirty="0"/>
                  <a:t>primitivas</a:t>
                </a:r>
                <a:r>
                  <a:rPr lang="es-CO" dirty="0"/>
                  <a:t>, ya que en realidad no se pueden descomponer en partes más simples.</a:t>
                </a:r>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Las proposiciones primitivas se utilizan con </a:t>
                </a:r>
                <a:r>
                  <a:rPr lang="es-CO" b="1" i="1" dirty="0"/>
                  <a:t>conectivos lógicos</a:t>
                </a:r>
                <a:r>
                  <a:rPr lang="es-CO" dirty="0"/>
                  <a:t> para formar proposiciones </a:t>
                </a:r>
                <a:r>
                  <a:rPr lang="es-CO" b="1" i="1" dirty="0"/>
                  <a:t>compuestas</a:t>
                </a:r>
                <a:r>
                  <a:rPr lang="es-CO" dirty="0"/>
                  <a:t>.</a:t>
                </a:r>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Los símbolos </a:t>
                </a:r>
                <a14:m>
                  <m:oMath xmlns:m="http://schemas.openxmlformats.org/officeDocument/2006/math">
                    <m:r>
                      <a:rPr lang="es-ES">
                        <a:latin typeface="Cambria Math" panose="02040503050406030204" pitchFamily="18" charset="0"/>
                      </a:rPr>
                      <m:t>𝑝</m:t>
                    </m:r>
                    <m:r>
                      <a:rPr lang="es-ES">
                        <a:latin typeface="Cambria Math" panose="02040503050406030204" pitchFamily="18" charset="0"/>
                      </a:rPr>
                      <m:t>,</m:t>
                    </m:r>
                    <m:r>
                      <a:rPr lang="es-ES">
                        <a:latin typeface="Cambria Math" panose="02040503050406030204" pitchFamily="18" charset="0"/>
                      </a:rPr>
                      <m:t>𝑞</m:t>
                    </m:r>
                    <m:r>
                      <a:rPr lang="es-ES">
                        <a:latin typeface="Cambria Math" panose="02040503050406030204" pitchFamily="18" charset="0"/>
                      </a:rPr>
                      <m:t>,</m:t>
                    </m:r>
                    <m:r>
                      <a:rPr lang="es-ES">
                        <a:latin typeface="Cambria Math" panose="02040503050406030204" pitchFamily="18" charset="0"/>
                      </a:rPr>
                      <m:t>𝑟</m:t>
                    </m:r>
                    <m:r>
                      <a:rPr lang="es-ES">
                        <a:latin typeface="Cambria Math" panose="02040503050406030204" pitchFamily="18" charset="0"/>
                      </a:rPr>
                      <m:t>,</m:t>
                    </m:r>
                    <m:r>
                      <a:rPr lang="es-ES">
                        <a:latin typeface="Cambria Math" panose="02040503050406030204" pitchFamily="18" charset="0"/>
                      </a:rPr>
                      <m:t>𝑠</m:t>
                    </m:r>
                    <m:r>
                      <a:rPr lang="es-ES">
                        <a:latin typeface="Cambria Math" panose="02040503050406030204" pitchFamily="18" charset="0"/>
                      </a:rPr>
                      <m:t>,…</m:t>
                    </m:r>
                  </m:oMath>
                </a14:m>
                <a:r>
                  <a:rPr lang="es-CO" dirty="0"/>
                  <a:t> se utilizan para denotar proposiciones, los cuales se llamarán variables proposicionales.</a:t>
                </a:r>
              </a:p>
            </p:txBody>
          </p:sp>
        </mc:Choice>
        <mc:Fallback xmlns="">
          <p:sp>
            <p:nvSpPr>
              <p:cNvPr id="10" name="Marcador de contenido 2">
                <a:extLst>
                  <a:ext uri="{FF2B5EF4-FFF2-40B4-BE49-F238E27FC236}">
                    <a16:creationId xmlns:a16="http://schemas.microsoft.com/office/drawing/2014/main" id="{71001BB2-D177-DD4A-9E10-696B7A71A28F}"/>
                  </a:ext>
                </a:extLst>
              </p:cNvPr>
              <p:cNvSpPr txBox="1">
                <a:spLocks noGrp="1" noRot="1" noChangeAspect="1" noMove="1" noResize="1" noEditPoints="1" noAdjustHandles="1" noChangeArrowheads="1" noChangeShapeType="1" noTextEdit="1"/>
              </p:cNvSpPr>
              <p:nvPr>
                <p:ph idx="1"/>
              </p:nvPr>
            </p:nvSpPr>
            <p:spPr>
              <a:xfrm>
                <a:off x="838200" y="1728806"/>
                <a:ext cx="10515600" cy="3707682"/>
              </a:xfrm>
              <a:prstGeom prst="rect">
                <a:avLst/>
              </a:prstGeom>
              <a:blipFill>
                <a:blip r:embed="rId3"/>
                <a:stretch>
                  <a:fillRect t="-2730" r="-1689" b="-3754"/>
                </a:stretch>
              </a:blipFill>
            </p:spPr>
            <p:txBody>
              <a:bodyPr/>
              <a:lstStyle/>
              <a:p>
                <a:r>
                  <a:rPr lang="es-CO">
                    <a:noFill/>
                  </a:rPr>
                  <a:t> </a:t>
                </a:r>
              </a:p>
            </p:txBody>
          </p:sp>
        </mc:Fallback>
      </mc:AlternateContent>
    </p:spTree>
    <p:extLst>
      <p:ext uri="{BB962C8B-B14F-4D97-AF65-F5344CB8AC3E}">
        <p14:creationId xmlns:p14="http://schemas.microsoft.com/office/powerpoint/2010/main" val="375925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Algoritmo</a:t>
            </a:r>
          </a:p>
        </p:txBody>
      </p:sp>
      <p:sp>
        <p:nvSpPr>
          <p:cNvPr id="9" name="Marcador de contenido 2">
            <a:extLst>
              <a:ext uri="{FF2B5EF4-FFF2-40B4-BE49-F238E27FC236}">
                <a16:creationId xmlns:a16="http://schemas.microsoft.com/office/drawing/2014/main" id="{FBAD8474-0A42-DB4F-BBEC-A066C677F38E}"/>
              </a:ext>
            </a:extLst>
          </p:cNvPr>
          <p:cNvSpPr txBox="1">
            <a:spLocks noGrp="1"/>
          </p:cNvSpPr>
          <p:nvPr>
            <p:ph idx="1"/>
          </p:nvPr>
        </p:nvSpPr>
        <p:spPr>
          <a:xfrm>
            <a:off x="838200" y="1781213"/>
            <a:ext cx="10515600" cy="867930"/>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Desarrollar un algoritmo que nos permita adquirir el libro “El Coronel no tiene quien le escriba” de Gabriel García Márquez.</a:t>
            </a:r>
          </a:p>
        </p:txBody>
      </p:sp>
      <p:sp>
        <p:nvSpPr>
          <p:cNvPr id="10" name="Rectángulo 9">
            <a:extLst>
              <a:ext uri="{FF2B5EF4-FFF2-40B4-BE49-F238E27FC236}">
                <a16:creationId xmlns:a16="http://schemas.microsoft.com/office/drawing/2014/main" id="{FD090241-14CD-4041-A0D4-6EE844D4E115}"/>
              </a:ext>
            </a:extLst>
          </p:cNvPr>
          <p:cNvSpPr/>
          <p:nvPr/>
        </p:nvSpPr>
        <p:spPr>
          <a:xfrm>
            <a:off x="2051200" y="3429000"/>
            <a:ext cx="3369365" cy="145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Objetivo</a:t>
            </a:r>
            <a:endParaRPr lang="es-CO" b="1" dirty="0"/>
          </a:p>
        </p:txBody>
      </p:sp>
      <p:sp>
        <p:nvSpPr>
          <p:cNvPr id="12" name="Rectángulo 11">
            <a:extLst>
              <a:ext uri="{FF2B5EF4-FFF2-40B4-BE49-F238E27FC236}">
                <a16:creationId xmlns:a16="http://schemas.microsoft.com/office/drawing/2014/main" id="{6AAA66D0-A9AD-EA4A-9666-29A5913B04C4}"/>
              </a:ext>
            </a:extLst>
          </p:cNvPr>
          <p:cNvSpPr/>
          <p:nvPr/>
        </p:nvSpPr>
        <p:spPr>
          <a:xfrm>
            <a:off x="6540575" y="3429000"/>
            <a:ext cx="3369365" cy="145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Algoritmo</a:t>
            </a:r>
            <a:endParaRPr lang="es-CO" b="1" dirty="0"/>
          </a:p>
        </p:txBody>
      </p:sp>
    </p:spTree>
    <p:extLst>
      <p:ext uri="{BB962C8B-B14F-4D97-AF65-F5344CB8AC3E}">
        <p14:creationId xmlns:p14="http://schemas.microsoft.com/office/powerpoint/2010/main" val="14231572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Conectivos Proposicionales</a:t>
            </a:r>
          </a:p>
        </p:txBody>
      </p:sp>
      <p:sp>
        <p:nvSpPr>
          <p:cNvPr id="8" name="Marcador de contenido 2">
            <a:extLst>
              <a:ext uri="{FF2B5EF4-FFF2-40B4-BE49-F238E27FC236}">
                <a16:creationId xmlns:a16="http://schemas.microsoft.com/office/drawing/2014/main" id="{5826B400-CE8B-CA43-891D-EAE5B746F081}"/>
              </a:ext>
            </a:extLst>
          </p:cNvPr>
          <p:cNvSpPr txBox="1">
            <a:spLocks noGrp="1"/>
          </p:cNvSpPr>
          <p:nvPr>
            <p:ph idx="1"/>
          </p:nvPr>
        </p:nvSpPr>
        <p:spPr>
          <a:xfrm>
            <a:off x="838200" y="1567442"/>
            <a:ext cx="10515600" cy="3964162"/>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0">
              <a:buNone/>
            </a:pPr>
            <a:r>
              <a:rPr lang="es-CO" dirty="0"/>
              <a:t>Los </a:t>
            </a:r>
            <a:r>
              <a:rPr lang="es-CO" b="1" i="1" dirty="0"/>
              <a:t>conectivos proposicionales</a:t>
            </a:r>
            <a:r>
              <a:rPr lang="es-CO" dirty="0"/>
              <a:t> son también conocidos con el nombre de </a:t>
            </a:r>
            <a:r>
              <a:rPr lang="es-CO" b="1" i="1" dirty="0"/>
              <a:t>conectivos lógicos</a:t>
            </a:r>
            <a:r>
              <a:rPr lang="es-CO" dirty="0"/>
              <a:t>.</a:t>
            </a:r>
          </a:p>
          <a:p>
            <a:pPr marL="228600" indent="0">
              <a:buNone/>
            </a:pPr>
            <a:r>
              <a:rPr lang="es-CO" dirty="0"/>
              <a:t>Los conectivos principales son:</a:t>
            </a:r>
          </a:p>
          <a:p>
            <a:r>
              <a:rPr lang="es-CO" dirty="0"/>
              <a:t>la </a:t>
            </a:r>
            <a:r>
              <a:rPr lang="es-CO" b="1" dirty="0"/>
              <a:t>negación</a:t>
            </a:r>
            <a:r>
              <a:rPr lang="es-CO" dirty="0"/>
              <a:t>, representada por el símbolo ∼</a:t>
            </a:r>
          </a:p>
          <a:p>
            <a:r>
              <a:rPr lang="es-CO" dirty="0"/>
              <a:t>la </a:t>
            </a:r>
            <a:r>
              <a:rPr lang="es-CO" b="1" dirty="0"/>
              <a:t>disyunción</a:t>
            </a:r>
            <a:r>
              <a:rPr lang="es-CO" dirty="0"/>
              <a:t>, representada por el símbolo ∨</a:t>
            </a:r>
          </a:p>
          <a:p>
            <a:r>
              <a:rPr lang="es-CO" dirty="0"/>
              <a:t>la </a:t>
            </a:r>
            <a:r>
              <a:rPr lang="es-CO" b="1" dirty="0"/>
              <a:t>conjunción</a:t>
            </a:r>
            <a:r>
              <a:rPr lang="es-CO" dirty="0"/>
              <a:t>, representada por el símbolo ∧</a:t>
            </a:r>
          </a:p>
          <a:p>
            <a:r>
              <a:rPr lang="es-CO" dirty="0"/>
              <a:t>la </a:t>
            </a:r>
            <a:r>
              <a:rPr lang="es-CO" b="1" dirty="0"/>
              <a:t>implicación</a:t>
            </a:r>
            <a:r>
              <a:rPr lang="es-CO" dirty="0"/>
              <a:t>, representada por el símbolo →</a:t>
            </a:r>
          </a:p>
          <a:p>
            <a:r>
              <a:rPr lang="es-CO" dirty="0"/>
              <a:t>la </a:t>
            </a:r>
            <a:r>
              <a:rPr lang="es-CO" b="1" dirty="0"/>
              <a:t>doble implicación</a:t>
            </a:r>
            <a:r>
              <a:rPr lang="es-CO" dirty="0"/>
              <a:t>, representada por el símbolo ↔</a:t>
            </a:r>
          </a:p>
        </p:txBody>
      </p:sp>
      <p:sp>
        <p:nvSpPr>
          <p:cNvPr id="9" name="Rectángulo 8">
            <a:extLst>
              <a:ext uri="{FF2B5EF4-FFF2-40B4-BE49-F238E27FC236}">
                <a16:creationId xmlns:a16="http://schemas.microsoft.com/office/drawing/2014/main" id="{2D20F61F-1695-0549-A132-3B749AA2DB51}"/>
              </a:ext>
            </a:extLst>
          </p:cNvPr>
          <p:cNvSpPr/>
          <p:nvPr/>
        </p:nvSpPr>
        <p:spPr>
          <a:xfrm>
            <a:off x="1098329" y="2976283"/>
            <a:ext cx="7116381" cy="1511808"/>
          </a:xfrm>
          <a:prstGeom prst="rect">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538041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Conectivos Proposicionales</a:t>
            </a:r>
          </a:p>
        </p:txBody>
      </p:sp>
      <p:sp>
        <p:nvSpPr>
          <p:cNvPr id="14" name="Marcador de contenido 2">
            <a:extLst>
              <a:ext uri="{FF2B5EF4-FFF2-40B4-BE49-F238E27FC236}">
                <a16:creationId xmlns:a16="http://schemas.microsoft.com/office/drawing/2014/main" id="{0C648A47-6F0A-6241-8A6B-59E28DA0A380}"/>
              </a:ext>
            </a:extLst>
          </p:cNvPr>
          <p:cNvSpPr txBox="1">
            <a:spLocks noGrp="1"/>
          </p:cNvSpPr>
          <p:nvPr>
            <p:ph idx="1"/>
          </p:nvPr>
        </p:nvSpPr>
        <p:spPr>
          <a:xfrm>
            <a:off x="498469" y="1545209"/>
            <a:ext cx="10515600" cy="4095480"/>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1" dirty="0"/>
              <a:t>Operador Lógico NOT o “Negación”:</a:t>
            </a:r>
          </a:p>
          <a:p>
            <a:r>
              <a:rPr lang="es-CO" dirty="0"/>
              <a:t> </a:t>
            </a:r>
          </a:p>
          <a:p>
            <a:pPr marL="685800" indent="-457200">
              <a:buFont typeface="Arial" panose="020B0604020202020204" pitchFamily="34" charset="0"/>
              <a:buChar char="•"/>
            </a:pPr>
            <a:r>
              <a:rPr lang="es-CO" dirty="0"/>
              <a:t>Este operador actúa sobre una sola expresión y lo que hace es que </a:t>
            </a:r>
            <a:r>
              <a:rPr lang="es-CO" b="1" i="1" dirty="0"/>
              <a:t>invierte</a:t>
            </a:r>
            <a:r>
              <a:rPr lang="es-CO" dirty="0"/>
              <a:t> el sentido de la Condición (que puede ser primitiva o compuesta).</a:t>
            </a:r>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En otras palabras cuando el operador </a:t>
            </a:r>
            <a:r>
              <a:rPr lang="es-CO" b="1" dirty="0"/>
              <a:t>NOT</a:t>
            </a:r>
            <a:r>
              <a:rPr lang="es-CO" dirty="0"/>
              <a:t> va antes de una condición, entonces toda la expresión será </a:t>
            </a:r>
            <a:r>
              <a:rPr lang="es-CO" b="1" i="1" dirty="0"/>
              <a:t>Verdadera</a:t>
            </a:r>
            <a:r>
              <a:rPr lang="es-CO" dirty="0"/>
              <a:t> </a:t>
            </a:r>
            <a:r>
              <a:rPr lang="es-CO" u="sng" dirty="0"/>
              <a:t>si deja de cumplirse la condición.</a:t>
            </a:r>
          </a:p>
        </p:txBody>
      </p:sp>
    </p:spTree>
    <p:extLst>
      <p:ext uri="{BB962C8B-B14F-4D97-AF65-F5344CB8AC3E}">
        <p14:creationId xmlns:p14="http://schemas.microsoft.com/office/powerpoint/2010/main" val="20036203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Tabla de Verdad - Negación</a:t>
            </a:r>
          </a:p>
        </p:txBody>
      </p:sp>
      <p:sp>
        <p:nvSpPr>
          <p:cNvPr id="14" name="Marcador de contenido 2">
            <a:extLst>
              <a:ext uri="{FF2B5EF4-FFF2-40B4-BE49-F238E27FC236}">
                <a16:creationId xmlns:a16="http://schemas.microsoft.com/office/drawing/2014/main" id="{0C648A47-6F0A-6241-8A6B-59E28DA0A380}"/>
              </a:ext>
            </a:extLst>
          </p:cNvPr>
          <p:cNvSpPr txBox="1">
            <a:spLocks noGrp="1"/>
          </p:cNvSpPr>
          <p:nvPr>
            <p:ph idx="1"/>
          </p:nvPr>
        </p:nvSpPr>
        <p:spPr>
          <a:xfrm>
            <a:off x="449701" y="1906930"/>
            <a:ext cx="6304667" cy="3319883"/>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Dependiendo del lenguaje, la </a:t>
            </a:r>
            <a:r>
              <a:rPr lang="es-CO" b="1" i="1" dirty="0"/>
              <a:t>negación</a:t>
            </a:r>
            <a:r>
              <a:rPr lang="es-CO" dirty="0"/>
              <a:t> puede representarse con alguno de los siguientes símbolos:</a:t>
            </a:r>
          </a:p>
          <a:p>
            <a:pPr marL="685800" indent="-457200">
              <a:buFont typeface="Arial" panose="020B0604020202020204" pitchFamily="34" charset="0"/>
              <a:buChar char="•"/>
            </a:pPr>
            <a:r>
              <a:rPr lang="es-CO" b="1" dirty="0" err="1"/>
              <a:t>not</a:t>
            </a:r>
            <a:endParaRPr lang="es-CO" b="1" dirty="0"/>
          </a:p>
          <a:p>
            <a:pPr marL="685800" indent="-457200">
              <a:buFont typeface="Arial" panose="020B0604020202020204" pitchFamily="34" charset="0"/>
              <a:buChar char="•"/>
            </a:pPr>
            <a:r>
              <a:rPr lang="es-CO" b="1" dirty="0"/>
              <a:t>!</a:t>
            </a:r>
          </a:p>
          <a:p>
            <a:pPr marL="685800" indent="-457200">
              <a:buFont typeface="Arial" panose="020B0604020202020204" pitchFamily="34" charset="0"/>
              <a:buChar char="•"/>
            </a:pPr>
            <a:r>
              <a:rPr lang="es-CO" dirty="0"/>
              <a:t>¬</a:t>
            </a:r>
          </a:p>
          <a:p>
            <a:pPr marL="685800" indent="-457200">
              <a:buFont typeface="Arial" panose="020B0604020202020204" pitchFamily="34" charset="0"/>
              <a:buChar char="•"/>
            </a:pPr>
            <a:r>
              <a:rPr lang="es-CO" dirty="0"/>
              <a:t>~</a:t>
            </a:r>
            <a:endParaRPr lang="es-CO" b="1" dirty="0"/>
          </a:p>
        </p:txBody>
      </p:sp>
      <p:pic>
        <p:nvPicPr>
          <p:cNvPr id="6" name="Imagen 5" descr="Imagen que contiene texto, dibujo, reloj&#10;&#10;Descripción generada automáticamente">
            <a:extLst>
              <a:ext uri="{FF2B5EF4-FFF2-40B4-BE49-F238E27FC236}">
                <a16:creationId xmlns:a16="http://schemas.microsoft.com/office/drawing/2014/main" id="{C9EF279C-92CA-E943-9D5D-A69C5200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028" y="1906930"/>
            <a:ext cx="3722577" cy="3357917"/>
          </a:xfrm>
          <a:prstGeom prst="rect">
            <a:avLst/>
          </a:prstGeom>
          <a:ln>
            <a:solidFill>
              <a:schemeClr val="accent1"/>
            </a:solidFill>
          </a:ln>
        </p:spPr>
      </p:pic>
    </p:spTree>
    <p:extLst>
      <p:ext uri="{BB962C8B-B14F-4D97-AF65-F5344CB8AC3E}">
        <p14:creationId xmlns:p14="http://schemas.microsoft.com/office/powerpoint/2010/main" val="227290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Conectivos Proposicionales</a:t>
            </a:r>
          </a:p>
        </p:txBody>
      </p:sp>
      <p:sp>
        <p:nvSpPr>
          <p:cNvPr id="10" name="Marcador de contenido 2">
            <a:extLst>
              <a:ext uri="{FF2B5EF4-FFF2-40B4-BE49-F238E27FC236}">
                <a16:creationId xmlns:a16="http://schemas.microsoft.com/office/drawing/2014/main" id="{DDB7DD6D-41F0-0940-85F2-520175E12715}"/>
              </a:ext>
            </a:extLst>
          </p:cNvPr>
          <p:cNvSpPr txBox="1">
            <a:spLocks noGrp="1"/>
          </p:cNvSpPr>
          <p:nvPr>
            <p:ph idx="1"/>
          </p:nvPr>
        </p:nvSpPr>
        <p:spPr>
          <a:xfrm>
            <a:off x="838200" y="1317140"/>
            <a:ext cx="10515600" cy="4223720"/>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Operador Lógico de Disyunción:</a:t>
            </a:r>
            <a:r>
              <a:rPr lang="es-CO" b="0" dirty="0"/>
              <a:t> </a:t>
            </a:r>
          </a:p>
          <a:p>
            <a:pPr marL="685800" indent="-457200">
              <a:buFont typeface="Arial" panose="020B0604020202020204" pitchFamily="34" charset="0"/>
              <a:buChar char="•"/>
            </a:pPr>
            <a:r>
              <a:rPr lang="es-CO" b="0" dirty="0"/>
              <a:t>Este operador lógico también se conoce como </a:t>
            </a:r>
            <a:r>
              <a:rPr lang="es-CO" dirty="0"/>
              <a:t>OR</a:t>
            </a:r>
            <a:r>
              <a:rPr lang="es-CO" b="0" dirty="0"/>
              <a:t>.</a:t>
            </a:r>
          </a:p>
          <a:p>
            <a:pPr marL="685800" indent="-457200">
              <a:buFont typeface="Arial" panose="020B0604020202020204" pitchFamily="34" charset="0"/>
              <a:buChar char="•"/>
            </a:pPr>
            <a:endParaRPr lang="es-CO" b="0" dirty="0"/>
          </a:p>
          <a:p>
            <a:pPr marL="685800" indent="-457200">
              <a:buFont typeface="Arial" panose="020B0604020202020204" pitchFamily="34" charset="0"/>
              <a:buChar char="•"/>
            </a:pPr>
            <a:r>
              <a:rPr lang="es-CO" b="0" dirty="0"/>
              <a:t>Cuando el operador </a:t>
            </a:r>
            <a:r>
              <a:rPr lang="es-CO" dirty="0"/>
              <a:t>OR</a:t>
            </a:r>
            <a:r>
              <a:rPr lang="es-CO" b="0" dirty="0"/>
              <a:t> une dos condiciones, toda la expresión es </a:t>
            </a:r>
            <a:r>
              <a:rPr lang="es-CO" i="1" dirty="0"/>
              <a:t>Verdadera</a:t>
            </a:r>
            <a:r>
              <a:rPr lang="es-CO" b="0" dirty="0"/>
              <a:t> si, al menos, una de las dos es verdadera.</a:t>
            </a:r>
          </a:p>
          <a:p>
            <a:pPr marL="685800" indent="-457200">
              <a:buFont typeface="Arial" panose="020B0604020202020204" pitchFamily="34" charset="0"/>
              <a:buChar char="•"/>
            </a:pPr>
            <a:endParaRPr lang="es-CO" b="0" dirty="0"/>
          </a:p>
          <a:p>
            <a:pPr marL="685800" indent="-457200">
              <a:buFont typeface="Arial" panose="020B0604020202020204" pitchFamily="34" charset="0"/>
              <a:buChar char="•"/>
            </a:pPr>
            <a:r>
              <a:rPr lang="es-CO" b="0" dirty="0"/>
              <a:t>Naturalmente, en el caso en que las dos condiciones (proposiciones) sean verdaderas, entonces todas la expresión será </a:t>
            </a:r>
            <a:r>
              <a:rPr lang="es-CO" i="1" dirty="0"/>
              <a:t>Verdadera</a:t>
            </a:r>
            <a:r>
              <a:rPr lang="es-CO" b="0" dirty="0"/>
              <a:t>.</a:t>
            </a:r>
          </a:p>
        </p:txBody>
      </p:sp>
    </p:spTree>
    <p:extLst>
      <p:ext uri="{BB962C8B-B14F-4D97-AF65-F5344CB8AC3E}">
        <p14:creationId xmlns:p14="http://schemas.microsoft.com/office/powerpoint/2010/main" val="980248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Tabla de Verdad - Disyunción</a:t>
            </a:r>
          </a:p>
        </p:txBody>
      </p:sp>
      <p:sp>
        <p:nvSpPr>
          <p:cNvPr id="14" name="Marcador de contenido 2">
            <a:extLst>
              <a:ext uri="{FF2B5EF4-FFF2-40B4-BE49-F238E27FC236}">
                <a16:creationId xmlns:a16="http://schemas.microsoft.com/office/drawing/2014/main" id="{0C648A47-6F0A-6241-8A6B-59E28DA0A380}"/>
              </a:ext>
            </a:extLst>
          </p:cNvPr>
          <p:cNvSpPr txBox="1">
            <a:spLocks noGrp="1"/>
          </p:cNvSpPr>
          <p:nvPr>
            <p:ph idx="1"/>
          </p:nvPr>
        </p:nvSpPr>
        <p:spPr>
          <a:xfrm>
            <a:off x="449701" y="1906930"/>
            <a:ext cx="6304667" cy="2803844"/>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Dependiendo del lenguaje, la </a:t>
            </a:r>
            <a:r>
              <a:rPr lang="es-CO" b="1" i="1" dirty="0"/>
              <a:t>disyunción (o lógico)</a:t>
            </a:r>
            <a:r>
              <a:rPr lang="es-CO" dirty="0"/>
              <a:t> puede representarse con alguno de los siguientes símbolos:</a:t>
            </a:r>
          </a:p>
          <a:p>
            <a:endParaRPr lang="es-CO" dirty="0"/>
          </a:p>
          <a:p>
            <a:pPr marL="685800" indent="-457200">
              <a:buFont typeface="Arial" panose="020B0604020202020204" pitchFamily="34" charset="0"/>
              <a:buChar char="•"/>
            </a:pPr>
            <a:r>
              <a:rPr lang="es-CO" b="1" dirty="0" err="1"/>
              <a:t>or</a:t>
            </a:r>
            <a:endParaRPr lang="es-CO" b="1" dirty="0"/>
          </a:p>
          <a:p>
            <a:pPr marL="685800" indent="-457200">
              <a:buFont typeface="Arial" panose="020B0604020202020204" pitchFamily="34" charset="0"/>
              <a:buChar char="•"/>
            </a:pPr>
            <a:r>
              <a:rPr lang="es-CO" b="1" dirty="0"/>
              <a:t>||</a:t>
            </a:r>
          </a:p>
        </p:txBody>
      </p:sp>
      <p:pic>
        <p:nvPicPr>
          <p:cNvPr id="8" name="Imagen 7" descr="Imagen que contiene reloj, dibujo, teclado&#10;&#10;Descripción generada automáticamente">
            <a:extLst>
              <a:ext uri="{FF2B5EF4-FFF2-40B4-BE49-F238E27FC236}">
                <a16:creationId xmlns:a16="http://schemas.microsoft.com/office/drawing/2014/main" id="{72ED84FA-6687-D040-8E78-70CEDA903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245" y="1515515"/>
            <a:ext cx="4489143" cy="4412186"/>
          </a:xfrm>
          <a:prstGeom prst="rect">
            <a:avLst/>
          </a:prstGeom>
          <a:ln>
            <a:solidFill>
              <a:schemeClr val="accent1"/>
            </a:solidFill>
          </a:ln>
        </p:spPr>
      </p:pic>
    </p:spTree>
    <p:extLst>
      <p:ext uri="{BB962C8B-B14F-4D97-AF65-F5344CB8AC3E}">
        <p14:creationId xmlns:p14="http://schemas.microsoft.com/office/powerpoint/2010/main" val="936241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Conectivos Proposicionales</a:t>
            </a:r>
          </a:p>
        </p:txBody>
      </p:sp>
      <p:sp>
        <p:nvSpPr>
          <p:cNvPr id="8" name="Marcador de contenido 2">
            <a:extLst>
              <a:ext uri="{FF2B5EF4-FFF2-40B4-BE49-F238E27FC236}">
                <a16:creationId xmlns:a16="http://schemas.microsoft.com/office/drawing/2014/main" id="{2D1B9CE1-0809-3A4C-BD8D-793477CB3863}"/>
              </a:ext>
            </a:extLst>
          </p:cNvPr>
          <p:cNvSpPr txBox="1">
            <a:spLocks noGrp="1"/>
          </p:cNvSpPr>
          <p:nvPr>
            <p:ph idx="1"/>
          </p:nvPr>
        </p:nvSpPr>
        <p:spPr>
          <a:xfrm>
            <a:off x="838200" y="1575159"/>
            <a:ext cx="10515600" cy="3707682"/>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Operador Lógico de Conjunción:</a:t>
            </a:r>
          </a:p>
          <a:p>
            <a:r>
              <a:rPr lang="es-CO" b="0" dirty="0"/>
              <a:t> </a:t>
            </a:r>
          </a:p>
          <a:p>
            <a:pPr marL="685800" indent="-457200">
              <a:buFont typeface="Arial" panose="020B0604020202020204" pitchFamily="34" charset="0"/>
              <a:buChar char="•"/>
            </a:pPr>
            <a:r>
              <a:rPr lang="es-CO" b="0" dirty="0"/>
              <a:t>Este operador lógico también se conoce como </a:t>
            </a:r>
            <a:r>
              <a:rPr lang="es-CO" dirty="0"/>
              <a:t>AND</a:t>
            </a:r>
            <a:r>
              <a:rPr lang="es-CO" b="0" dirty="0"/>
              <a:t>, y solamente genera </a:t>
            </a:r>
            <a:r>
              <a:rPr lang="es-CO" i="1" dirty="0"/>
              <a:t>Verdadero</a:t>
            </a:r>
            <a:r>
              <a:rPr lang="es-CO" b="0" dirty="0"/>
              <a:t> si ambas condiciones se cumplen. </a:t>
            </a:r>
          </a:p>
          <a:p>
            <a:pPr marL="685800" indent="-457200">
              <a:buFont typeface="Arial" panose="020B0604020202020204" pitchFamily="34" charset="0"/>
              <a:buChar char="•"/>
            </a:pPr>
            <a:endParaRPr lang="es-CO" b="0" dirty="0"/>
          </a:p>
          <a:p>
            <a:pPr marL="685800" indent="-457200">
              <a:buFont typeface="Arial" panose="020B0604020202020204" pitchFamily="34" charset="0"/>
              <a:buChar char="•"/>
            </a:pPr>
            <a:r>
              <a:rPr lang="es-CO" b="0" dirty="0"/>
              <a:t>No olvidar que se habla de ambas condiciones porque el operador </a:t>
            </a:r>
            <a:r>
              <a:rPr lang="es-CO" dirty="0"/>
              <a:t>AND</a:t>
            </a:r>
            <a:r>
              <a:rPr lang="es-CO" b="0" dirty="0"/>
              <a:t> puede “conectar” solamente dos condiciones y en cualquier otro caso genera </a:t>
            </a:r>
            <a:r>
              <a:rPr lang="es-CO" i="1" dirty="0"/>
              <a:t>Falso</a:t>
            </a:r>
            <a:r>
              <a:rPr lang="es-CO" b="0" dirty="0"/>
              <a:t>.</a:t>
            </a:r>
          </a:p>
        </p:txBody>
      </p:sp>
    </p:spTree>
    <p:extLst>
      <p:ext uri="{BB962C8B-B14F-4D97-AF65-F5344CB8AC3E}">
        <p14:creationId xmlns:p14="http://schemas.microsoft.com/office/powerpoint/2010/main" val="3282595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1722" y="268314"/>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Tabla de Verdad - Conjunción</a:t>
            </a:r>
          </a:p>
        </p:txBody>
      </p:sp>
      <p:sp>
        <p:nvSpPr>
          <p:cNvPr id="14" name="Marcador de contenido 2">
            <a:extLst>
              <a:ext uri="{FF2B5EF4-FFF2-40B4-BE49-F238E27FC236}">
                <a16:creationId xmlns:a16="http://schemas.microsoft.com/office/drawing/2014/main" id="{0C648A47-6F0A-6241-8A6B-59E28DA0A380}"/>
              </a:ext>
            </a:extLst>
          </p:cNvPr>
          <p:cNvSpPr txBox="1">
            <a:spLocks noGrp="1"/>
          </p:cNvSpPr>
          <p:nvPr>
            <p:ph idx="1"/>
          </p:nvPr>
        </p:nvSpPr>
        <p:spPr>
          <a:xfrm>
            <a:off x="449701" y="1906930"/>
            <a:ext cx="6304667" cy="2803844"/>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Dependiendo del lenguaje, la </a:t>
            </a:r>
            <a:r>
              <a:rPr lang="es-CO" b="1" i="1" dirty="0"/>
              <a:t>conjunción (y lógico)</a:t>
            </a:r>
            <a:r>
              <a:rPr lang="es-CO" dirty="0"/>
              <a:t> puede representarse con alguno de los siguientes símbolos:</a:t>
            </a:r>
          </a:p>
          <a:p>
            <a:endParaRPr lang="es-CO" dirty="0"/>
          </a:p>
          <a:p>
            <a:pPr marL="685800" indent="-457200">
              <a:buFont typeface="Arial" panose="020B0604020202020204" pitchFamily="34" charset="0"/>
              <a:buChar char="•"/>
            </a:pPr>
            <a:r>
              <a:rPr lang="es-CO" b="1" dirty="0"/>
              <a:t>and</a:t>
            </a:r>
          </a:p>
          <a:p>
            <a:pPr marL="685800" indent="-457200">
              <a:buFont typeface="Arial" panose="020B0604020202020204" pitchFamily="34" charset="0"/>
              <a:buChar char="•"/>
            </a:pPr>
            <a:r>
              <a:rPr lang="es-CO" b="1" dirty="0"/>
              <a:t>&amp;&amp;</a:t>
            </a:r>
          </a:p>
        </p:txBody>
      </p:sp>
      <p:pic>
        <p:nvPicPr>
          <p:cNvPr id="6" name="Imagen 5" descr="Imagen que contiene juego, reloj, dibujo&#10;&#10;Descripción generada automáticamente">
            <a:extLst>
              <a:ext uri="{FF2B5EF4-FFF2-40B4-BE49-F238E27FC236}">
                <a16:creationId xmlns:a16="http://schemas.microsoft.com/office/drawing/2014/main" id="{F5BB6169-5B17-D84C-87FF-D8A6F7073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819" y="1565668"/>
            <a:ext cx="4399996" cy="4287496"/>
          </a:xfrm>
          <a:prstGeom prst="rect">
            <a:avLst/>
          </a:prstGeom>
          <a:ln>
            <a:solidFill>
              <a:schemeClr val="accent1"/>
            </a:solidFill>
          </a:ln>
        </p:spPr>
      </p:pic>
    </p:spTree>
    <p:extLst>
      <p:ext uri="{BB962C8B-B14F-4D97-AF65-F5344CB8AC3E}">
        <p14:creationId xmlns:p14="http://schemas.microsoft.com/office/powerpoint/2010/main" val="227058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Conectivos Proposicionales</a:t>
            </a:r>
          </a:p>
        </p:txBody>
      </p:sp>
      <p:sp>
        <p:nvSpPr>
          <p:cNvPr id="9" name="Marcador de contenido 2">
            <a:extLst>
              <a:ext uri="{FF2B5EF4-FFF2-40B4-BE49-F238E27FC236}">
                <a16:creationId xmlns:a16="http://schemas.microsoft.com/office/drawing/2014/main" id="{153D6582-37A2-7144-84DE-88EA79025F15}"/>
              </a:ext>
            </a:extLst>
          </p:cNvPr>
          <p:cNvSpPr txBox="1">
            <a:spLocks noGrp="1"/>
          </p:cNvSpPr>
          <p:nvPr>
            <p:ph idx="1"/>
          </p:nvPr>
        </p:nvSpPr>
        <p:spPr>
          <a:xfrm>
            <a:off x="192024" y="1435481"/>
            <a:ext cx="8671560" cy="435133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Con estos </a:t>
            </a:r>
            <a:r>
              <a:rPr lang="es-CO" b="1" i="1" dirty="0"/>
              <a:t>tres operadores lógicos</a:t>
            </a:r>
            <a:r>
              <a:rPr lang="es-CO" dirty="0"/>
              <a:t> (también conocidos como operadores Booleanos) podemos construir una gran cantidad de decisiones y permitir que el computador las ejecute correctamente.</a:t>
            </a:r>
          </a:p>
          <a:p>
            <a:endParaRPr lang="es-CO" dirty="0"/>
          </a:p>
          <a:p>
            <a:r>
              <a:rPr lang="es-CO" dirty="0"/>
              <a:t>Cabe anotar que evaluar una decisión y determinar si es </a:t>
            </a:r>
            <a:r>
              <a:rPr lang="es-CO" b="1" i="1" dirty="0"/>
              <a:t>Verdadera</a:t>
            </a:r>
            <a:r>
              <a:rPr lang="es-CO" dirty="0"/>
              <a:t> o </a:t>
            </a:r>
            <a:r>
              <a:rPr lang="es-CO" b="1" i="1" dirty="0"/>
              <a:t>Falsa</a:t>
            </a:r>
            <a:r>
              <a:rPr lang="es-CO" dirty="0"/>
              <a:t> es lo que más tiempo le toma a un computador (costo computacional), cuando dicha decisión está implementada en un Lenguaje de Programación.</a:t>
            </a:r>
          </a:p>
        </p:txBody>
      </p:sp>
      <p:pic>
        <p:nvPicPr>
          <p:cNvPr id="10" name="Imagen 9">
            <a:extLst>
              <a:ext uri="{FF2B5EF4-FFF2-40B4-BE49-F238E27FC236}">
                <a16:creationId xmlns:a16="http://schemas.microsoft.com/office/drawing/2014/main" id="{BEEC836C-9B9B-3D41-B830-AC35488B76F1}"/>
              </a:ext>
            </a:extLst>
          </p:cNvPr>
          <p:cNvPicPr>
            <a:picLocks noChangeAspect="1"/>
          </p:cNvPicPr>
          <p:nvPr/>
        </p:nvPicPr>
        <p:blipFill rotWithShape="1">
          <a:blip r:embed="rId3"/>
          <a:srcRect l="53854" r="27285" b="56640"/>
          <a:stretch/>
        </p:blipFill>
        <p:spPr>
          <a:xfrm>
            <a:off x="9985248" y="2958178"/>
            <a:ext cx="1085088" cy="941643"/>
          </a:xfrm>
          <a:prstGeom prst="rect">
            <a:avLst/>
          </a:prstGeom>
          <a:ln>
            <a:solidFill>
              <a:schemeClr val="accent1"/>
            </a:solidFill>
          </a:ln>
        </p:spPr>
      </p:pic>
      <p:pic>
        <p:nvPicPr>
          <p:cNvPr id="11" name="Imagen 10">
            <a:extLst>
              <a:ext uri="{FF2B5EF4-FFF2-40B4-BE49-F238E27FC236}">
                <a16:creationId xmlns:a16="http://schemas.microsoft.com/office/drawing/2014/main" id="{6F9953D5-7F4D-9245-B79D-5120C4547DAA}"/>
              </a:ext>
            </a:extLst>
          </p:cNvPr>
          <p:cNvPicPr>
            <a:picLocks noChangeAspect="1"/>
          </p:cNvPicPr>
          <p:nvPr/>
        </p:nvPicPr>
        <p:blipFill rotWithShape="1">
          <a:blip r:embed="rId3"/>
          <a:srcRect l="3100" r="76344" b="56640"/>
          <a:stretch/>
        </p:blipFill>
        <p:spPr>
          <a:xfrm>
            <a:off x="9936480" y="4423471"/>
            <a:ext cx="1182624" cy="941643"/>
          </a:xfrm>
          <a:prstGeom prst="rect">
            <a:avLst/>
          </a:prstGeom>
          <a:ln>
            <a:solidFill>
              <a:schemeClr val="accent1"/>
            </a:solidFill>
          </a:ln>
        </p:spPr>
      </p:pic>
      <p:pic>
        <p:nvPicPr>
          <p:cNvPr id="12" name="Imagen 11">
            <a:extLst>
              <a:ext uri="{FF2B5EF4-FFF2-40B4-BE49-F238E27FC236}">
                <a16:creationId xmlns:a16="http://schemas.microsoft.com/office/drawing/2014/main" id="{F75F130F-7D5D-5D4F-BCD1-CF1C3E94DABF}"/>
              </a:ext>
            </a:extLst>
          </p:cNvPr>
          <p:cNvPicPr>
            <a:picLocks noChangeAspect="1"/>
          </p:cNvPicPr>
          <p:nvPr/>
        </p:nvPicPr>
        <p:blipFill rotWithShape="1">
          <a:blip r:embed="rId3"/>
          <a:srcRect l="15514" t="42456" r="66261" b="13860"/>
          <a:stretch/>
        </p:blipFill>
        <p:spPr>
          <a:xfrm>
            <a:off x="10003536" y="1515650"/>
            <a:ext cx="1048512" cy="948690"/>
          </a:xfrm>
          <a:prstGeom prst="rect">
            <a:avLst/>
          </a:prstGeom>
          <a:ln>
            <a:solidFill>
              <a:schemeClr val="accent1"/>
            </a:solidFill>
          </a:ln>
        </p:spPr>
      </p:pic>
    </p:spTree>
    <p:extLst>
      <p:ext uri="{BB962C8B-B14F-4D97-AF65-F5344CB8AC3E}">
        <p14:creationId xmlns:p14="http://schemas.microsoft.com/office/powerpoint/2010/main" val="20718032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1</a:t>
            </a:r>
          </a:p>
        </p:txBody>
      </p:sp>
      <p:sp>
        <p:nvSpPr>
          <p:cNvPr id="15" name="Marcador de contenido 2">
            <a:extLst>
              <a:ext uri="{FF2B5EF4-FFF2-40B4-BE49-F238E27FC236}">
                <a16:creationId xmlns:a16="http://schemas.microsoft.com/office/drawing/2014/main" id="{901A8533-33AA-8E40-A501-FCB9C3046662}"/>
              </a:ext>
            </a:extLst>
          </p:cNvPr>
          <p:cNvSpPr txBox="1">
            <a:spLocks noGrp="1"/>
          </p:cNvSpPr>
          <p:nvPr>
            <p:ph idx="1"/>
          </p:nvPr>
        </p:nvSpPr>
        <p:spPr>
          <a:xfrm>
            <a:off x="-30390" y="1609119"/>
            <a:ext cx="7796658" cy="3448123"/>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s-CO" dirty="0"/>
          </a:p>
          <a:p>
            <a:r>
              <a:rPr lang="es-CO" dirty="0"/>
              <a:t>Cuando </a:t>
            </a:r>
            <a:r>
              <a:rPr lang="es-CO" dirty="0" err="1"/>
              <a:t>éramos</a:t>
            </a:r>
            <a:r>
              <a:rPr lang="es-CO" dirty="0"/>
              <a:t> </a:t>
            </a:r>
            <a:r>
              <a:rPr lang="es-CO" dirty="0" err="1"/>
              <a:t>niños</a:t>
            </a:r>
            <a:r>
              <a:rPr lang="es-CO" dirty="0"/>
              <a:t> nos </a:t>
            </a:r>
            <a:r>
              <a:rPr lang="es-CO" dirty="0" err="1"/>
              <a:t>decían</a:t>
            </a:r>
            <a:r>
              <a:rPr lang="es-CO" dirty="0"/>
              <a:t> al mandarnos a la tienda:</a:t>
            </a:r>
          </a:p>
          <a:p>
            <a:endParaRPr lang="es-CO" dirty="0"/>
          </a:p>
          <a:p>
            <a:pPr marL="228600" indent="0">
              <a:buNone/>
            </a:pPr>
            <a:r>
              <a:rPr lang="es-CO" b="1" i="1" dirty="0"/>
              <a:t>“</a:t>
            </a:r>
            <a:r>
              <a:rPr lang="es-CO" b="1" i="1" dirty="0" err="1"/>
              <a:t>Tráigame</a:t>
            </a:r>
            <a:r>
              <a:rPr lang="es-CO" b="1" i="1" dirty="0"/>
              <a:t> una gaseosa y un pan de $1000” </a:t>
            </a:r>
            <a:endParaRPr lang="es-CO" dirty="0"/>
          </a:p>
          <a:p>
            <a:endParaRPr lang="es-CO" dirty="0"/>
          </a:p>
          <a:p>
            <a:endParaRPr lang="es-CO" dirty="0"/>
          </a:p>
        </p:txBody>
      </p:sp>
      <p:pic>
        <p:nvPicPr>
          <p:cNvPr id="16" name="Imagen 15" descr="Imagen que contiene señal, dibujo&#10;&#10;Descripción generada automáticamente">
            <a:extLst>
              <a:ext uri="{FF2B5EF4-FFF2-40B4-BE49-F238E27FC236}">
                <a16:creationId xmlns:a16="http://schemas.microsoft.com/office/drawing/2014/main" id="{1C910A0C-CE69-1A47-8DC9-BF7C15B40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8610" y="3159735"/>
            <a:ext cx="784183" cy="2242210"/>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449E1A31-B1D2-864A-BE0F-7CEE03056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3775" y="2389801"/>
            <a:ext cx="1800153" cy="769934"/>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id="{C8BDF65A-822F-AE4A-A023-A9512CDB5AD4}"/>
              </a:ext>
            </a:extLst>
          </p:cNvPr>
          <p:cNvPicPr>
            <a:picLocks noChangeAspect="1"/>
          </p:cNvPicPr>
          <p:nvPr/>
        </p:nvPicPr>
        <p:blipFill rotWithShape="1">
          <a:blip r:embed="rId5">
            <a:extLst>
              <a:ext uri="{28A0092B-C50C-407E-A947-70E740481C1C}">
                <a14:useLocalDpi xmlns:a14="http://schemas.microsoft.com/office/drawing/2010/main" val="0"/>
              </a:ext>
            </a:extLst>
          </a:blip>
          <a:srcRect l="8104" t="3474" r="8376"/>
          <a:stretch/>
        </p:blipFill>
        <p:spPr>
          <a:xfrm>
            <a:off x="7862366" y="1858772"/>
            <a:ext cx="2121409" cy="4020882"/>
          </a:xfrm>
          <a:prstGeom prst="rect">
            <a:avLst/>
          </a:prstGeom>
        </p:spPr>
      </p:pic>
      <p:sp>
        <p:nvSpPr>
          <p:cNvPr id="19" name="Rectángulo 18">
            <a:extLst>
              <a:ext uri="{FF2B5EF4-FFF2-40B4-BE49-F238E27FC236}">
                <a16:creationId xmlns:a16="http://schemas.microsoft.com/office/drawing/2014/main" id="{C2109C10-E047-AE44-8C34-30FC0F1B0853}"/>
              </a:ext>
            </a:extLst>
          </p:cNvPr>
          <p:cNvSpPr/>
          <p:nvPr/>
        </p:nvSpPr>
        <p:spPr>
          <a:xfrm>
            <a:off x="262403" y="3429000"/>
            <a:ext cx="6540733" cy="6065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463247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1</a:t>
            </a:r>
          </a:p>
        </p:txBody>
      </p:sp>
      <p:sp>
        <p:nvSpPr>
          <p:cNvPr id="12" name="Marcador de contenido 2">
            <a:extLst>
              <a:ext uri="{FF2B5EF4-FFF2-40B4-BE49-F238E27FC236}">
                <a16:creationId xmlns:a16="http://schemas.microsoft.com/office/drawing/2014/main" id="{BE06012A-2B4E-C248-A27F-E5E6B36D1431}"/>
              </a:ext>
            </a:extLst>
          </p:cNvPr>
          <p:cNvSpPr txBox="1">
            <a:spLocks noGrp="1"/>
          </p:cNvSpPr>
          <p:nvPr>
            <p:ph idx="1"/>
          </p:nvPr>
        </p:nvSpPr>
        <p:spPr>
          <a:xfrm>
            <a:off x="813816" y="1228947"/>
            <a:ext cx="11219688" cy="5903154"/>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0">
              <a:buNone/>
            </a:pPr>
            <a:r>
              <a:rPr lang="es-CO" dirty="0"/>
              <a:t>Como se trata de una </a:t>
            </a:r>
            <a:r>
              <a:rPr lang="es-CO" b="1" i="1" dirty="0"/>
              <a:t>proposición compuesta</a:t>
            </a:r>
            <a:r>
              <a:rPr lang="es-CO" dirty="0"/>
              <a:t> a partir de </a:t>
            </a:r>
            <a:r>
              <a:rPr lang="es-CO" b="1" i="1" dirty="0"/>
              <a:t>proposiciones primitivas</a:t>
            </a:r>
            <a:r>
              <a:rPr lang="es-CO" dirty="0"/>
              <a:t> relacionadas con un </a:t>
            </a:r>
            <a:r>
              <a:rPr lang="es-CO" b="1" i="1" dirty="0"/>
              <a:t>conectivo lógico</a:t>
            </a:r>
            <a:r>
              <a:rPr lang="es-CO" dirty="0"/>
              <a:t>, se presentan varias opciones como se especificó en las tablas de verdad:</a:t>
            </a:r>
          </a:p>
          <a:p>
            <a:pPr marL="742950" indent="-514350">
              <a:buFont typeface="+mj-lt"/>
              <a:buAutoNum type="alphaLcParenR"/>
            </a:pPr>
            <a:r>
              <a:rPr lang="es-CO" dirty="0"/>
              <a:t>Si no traíamos ninguna de las dos cosas entonces no habíamos cumplido la orden.</a:t>
            </a:r>
          </a:p>
          <a:p>
            <a:pPr marL="742950" indent="-514350">
              <a:buFont typeface="+mj-lt"/>
              <a:buAutoNum type="alphaLcParenR"/>
            </a:pPr>
            <a:r>
              <a:rPr lang="es-CO" dirty="0"/>
              <a:t>Si no traíamos la gaseosa pero sí traíamos el pan de $100,oo tampoco habíamos cumplido la orden.</a:t>
            </a:r>
          </a:p>
          <a:p>
            <a:pPr marL="742950" indent="-514350">
              <a:buFont typeface="+mj-lt"/>
              <a:buAutoNum type="alphaLcParenR"/>
            </a:pPr>
            <a:r>
              <a:rPr lang="es-CO" dirty="0"/>
              <a:t>Si traíamos la gaseosa pero no traíamos el pan de $100,oo tampoco habíamos cumplido la orden.</a:t>
            </a:r>
          </a:p>
          <a:p>
            <a:pPr marL="742950" indent="-514350">
              <a:buFont typeface="+mj-lt"/>
              <a:buAutoNum type="alphaLcParenR"/>
            </a:pPr>
            <a:r>
              <a:rPr lang="es-CO" dirty="0"/>
              <a:t>Si traíamos la gaseosa y también traíamos el pan de $100,oo entonces allí sí habíamos cumplido la orden completamente.</a:t>
            </a:r>
          </a:p>
          <a:p>
            <a:endParaRPr lang="es-CO" dirty="0"/>
          </a:p>
          <a:p>
            <a:endParaRPr lang="es-CO" dirty="0"/>
          </a:p>
        </p:txBody>
      </p:sp>
    </p:spTree>
    <p:extLst>
      <p:ext uri="{BB962C8B-B14F-4D97-AF65-F5344CB8AC3E}">
        <p14:creationId xmlns:p14="http://schemas.microsoft.com/office/powerpoint/2010/main" val="15667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Algoritmo</a:t>
            </a:r>
          </a:p>
        </p:txBody>
      </p:sp>
      <p:sp>
        <p:nvSpPr>
          <p:cNvPr id="10" name="Rectángulo 9">
            <a:extLst>
              <a:ext uri="{FF2B5EF4-FFF2-40B4-BE49-F238E27FC236}">
                <a16:creationId xmlns:a16="http://schemas.microsoft.com/office/drawing/2014/main" id="{FD090241-14CD-4041-A0D4-6EE844D4E115}"/>
              </a:ext>
            </a:extLst>
          </p:cNvPr>
          <p:cNvSpPr/>
          <p:nvPr/>
        </p:nvSpPr>
        <p:spPr>
          <a:xfrm>
            <a:off x="4439080" y="1781213"/>
            <a:ext cx="2810893" cy="998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Objetivo</a:t>
            </a:r>
            <a:endParaRPr lang="es-CO" b="1" dirty="0"/>
          </a:p>
        </p:txBody>
      </p:sp>
      <p:sp>
        <p:nvSpPr>
          <p:cNvPr id="11" name="Marcador de contenido 2">
            <a:extLst>
              <a:ext uri="{FF2B5EF4-FFF2-40B4-BE49-F238E27FC236}">
                <a16:creationId xmlns:a16="http://schemas.microsoft.com/office/drawing/2014/main" id="{EF73CAA3-1E70-E348-A607-B842D578E5C4}"/>
              </a:ext>
            </a:extLst>
          </p:cNvPr>
          <p:cNvSpPr txBox="1">
            <a:spLocks noGrp="1"/>
          </p:cNvSpPr>
          <p:nvPr>
            <p:ph idx="1"/>
          </p:nvPr>
        </p:nvSpPr>
        <p:spPr>
          <a:xfrm>
            <a:off x="838199" y="3193754"/>
            <a:ext cx="10515600" cy="2159566"/>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Adquirir el libro “El Coronel no tiene quien le escriba” de Gabriel García Márquez. </a:t>
            </a:r>
          </a:p>
          <a:p>
            <a:r>
              <a:rPr lang="es-CO" dirty="0"/>
              <a:t>Mucha atención al objetivo! </a:t>
            </a:r>
            <a:r>
              <a:rPr lang="es-CO" b="1" dirty="0"/>
              <a:t>Solamente es adquirirlo</a:t>
            </a:r>
            <a:r>
              <a:rPr lang="es-CO" dirty="0"/>
              <a:t>, en ningún momento el objetivo es leerlo o resumirlo ni nada, solamente adquirirlo. </a:t>
            </a:r>
          </a:p>
        </p:txBody>
      </p:sp>
    </p:spTree>
    <p:extLst>
      <p:ext uri="{BB962C8B-B14F-4D97-AF65-F5344CB8AC3E}">
        <p14:creationId xmlns:p14="http://schemas.microsoft.com/office/powerpoint/2010/main" val="37194906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1</a:t>
            </a:r>
          </a:p>
        </p:txBody>
      </p:sp>
      <p:graphicFrame>
        <p:nvGraphicFramePr>
          <p:cNvPr id="8" name="Marcador de contenido 1">
            <a:extLst>
              <a:ext uri="{FF2B5EF4-FFF2-40B4-BE49-F238E27FC236}">
                <a16:creationId xmlns:a16="http://schemas.microsoft.com/office/drawing/2014/main" id="{67E33300-9792-8649-B18F-08C752E8703A}"/>
              </a:ext>
            </a:extLst>
          </p:cNvPr>
          <p:cNvGraphicFramePr>
            <a:graphicFrameLocks noGrp="1"/>
          </p:cNvGraphicFramePr>
          <p:nvPr>
            <p:ph idx="1"/>
            <p:extLst>
              <p:ext uri="{D42A27DB-BD31-4B8C-83A1-F6EECF244321}">
                <p14:modId xmlns:p14="http://schemas.microsoft.com/office/powerpoint/2010/main" val="2441506960"/>
              </p:ext>
            </p:extLst>
          </p:nvPr>
        </p:nvGraphicFramePr>
        <p:xfrm>
          <a:off x="288290" y="1545209"/>
          <a:ext cx="11615420" cy="4072760"/>
        </p:xfrm>
        <a:graphic>
          <a:graphicData uri="http://schemas.openxmlformats.org/drawingml/2006/table">
            <a:tbl>
              <a:tblPr firstRow="1" bandRow="1">
                <a:tableStyleId>{5C22544A-7EE6-4342-B048-85BDC9FD1C3A}</a:tableStyleId>
              </a:tblPr>
              <a:tblGrid>
                <a:gridCol w="2323084">
                  <a:extLst>
                    <a:ext uri="{9D8B030D-6E8A-4147-A177-3AD203B41FA5}">
                      <a16:colId xmlns:a16="http://schemas.microsoft.com/office/drawing/2014/main" val="3625751400"/>
                    </a:ext>
                  </a:extLst>
                </a:gridCol>
                <a:gridCol w="2323084">
                  <a:extLst>
                    <a:ext uri="{9D8B030D-6E8A-4147-A177-3AD203B41FA5}">
                      <a16:colId xmlns:a16="http://schemas.microsoft.com/office/drawing/2014/main" val="4209489696"/>
                    </a:ext>
                  </a:extLst>
                </a:gridCol>
                <a:gridCol w="2323084">
                  <a:extLst>
                    <a:ext uri="{9D8B030D-6E8A-4147-A177-3AD203B41FA5}">
                      <a16:colId xmlns:a16="http://schemas.microsoft.com/office/drawing/2014/main" val="1964228525"/>
                    </a:ext>
                  </a:extLst>
                </a:gridCol>
                <a:gridCol w="2323084">
                  <a:extLst>
                    <a:ext uri="{9D8B030D-6E8A-4147-A177-3AD203B41FA5}">
                      <a16:colId xmlns:a16="http://schemas.microsoft.com/office/drawing/2014/main" val="294550087"/>
                    </a:ext>
                  </a:extLst>
                </a:gridCol>
                <a:gridCol w="2323084">
                  <a:extLst>
                    <a:ext uri="{9D8B030D-6E8A-4147-A177-3AD203B41FA5}">
                      <a16:colId xmlns:a16="http://schemas.microsoft.com/office/drawing/2014/main" val="628152742"/>
                    </a:ext>
                  </a:extLst>
                </a:gridCol>
              </a:tblGrid>
              <a:tr h="337585">
                <a:tc gridSpan="5">
                  <a:txBody>
                    <a:bodyPr/>
                    <a:lstStyle/>
                    <a:p>
                      <a:pPr algn="ctr"/>
                      <a:r>
                        <a:rPr lang="es-CO" sz="1800" dirty="0"/>
                        <a:t>Tabla de Verdad Condicional Compuesto</a:t>
                      </a:r>
                    </a:p>
                  </a:txBody>
                  <a:tcPr anchor="ctr"/>
                </a:tc>
                <a:tc hMerge="1">
                  <a:txBody>
                    <a:bodyPr/>
                    <a:lstStyle/>
                    <a:p>
                      <a:pPr algn="ctr"/>
                      <a:endParaRPr lang="es-CO" sz="1800" dirty="0"/>
                    </a:p>
                  </a:txBody>
                  <a:tcPr anchor="ctr"/>
                </a:tc>
                <a:tc hMerge="1">
                  <a:txBody>
                    <a:bodyPr/>
                    <a:lstStyle/>
                    <a:p>
                      <a:endParaRPr lang="es-CO" dirty="0"/>
                    </a:p>
                  </a:txBody>
                  <a:tcPr/>
                </a:tc>
                <a:tc hMerge="1">
                  <a:txBody>
                    <a:bodyPr/>
                    <a:lstStyle/>
                    <a:p>
                      <a:endParaRPr lang="es-CO" dirty="0"/>
                    </a:p>
                  </a:txBody>
                  <a:tcPr/>
                </a:tc>
                <a:tc hMerge="1">
                  <a:txBody>
                    <a:bodyPr/>
                    <a:lstStyle/>
                    <a:p>
                      <a:endParaRPr lang="es-CO" dirty="0"/>
                    </a:p>
                  </a:txBody>
                  <a:tcPr/>
                </a:tc>
                <a:extLst>
                  <a:ext uri="{0D108BD9-81ED-4DB2-BD59-A6C34878D82A}">
                    <a16:rowId xmlns:a16="http://schemas.microsoft.com/office/drawing/2014/main" val="3503817144"/>
                  </a:ext>
                </a:extLst>
              </a:tr>
              <a:tr h="843962">
                <a:tc>
                  <a:txBody>
                    <a:bodyPr/>
                    <a:lstStyle/>
                    <a:p>
                      <a:pPr algn="ctr"/>
                      <a:r>
                        <a:rPr lang="es-CO" sz="1800" b="1" dirty="0"/>
                        <a:t>Caso</a:t>
                      </a:r>
                    </a:p>
                  </a:txBody>
                  <a:tcPr anchor="ctr"/>
                </a:tc>
                <a:tc>
                  <a:txBody>
                    <a:bodyPr/>
                    <a:lstStyle/>
                    <a:p>
                      <a:pPr algn="ctr"/>
                      <a:r>
                        <a:rPr lang="es-CO" sz="1800" b="1" dirty="0"/>
                        <a:t>Condición 1</a:t>
                      </a:r>
                    </a:p>
                    <a:p>
                      <a:pPr algn="ctr"/>
                      <a:r>
                        <a:rPr lang="es-CO" sz="1800" b="1" dirty="0"/>
                        <a:t>Tráigame una Gaseosa</a:t>
                      </a:r>
                    </a:p>
                  </a:txBody>
                  <a:tcPr anchor="ctr"/>
                </a:tc>
                <a:tc>
                  <a:txBody>
                    <a:bodyPr/>
                    <a:lstStyle/>
                    <a:p>
                      <a:pPr algn="ctr"/>
                      <a:r>
                        <a:rPr lang="es-CO" sz="1800" b="1" dirty="0"/>
                        <a:t>Condición 2</a:t>
                      </a:r>
                    </a:p>
                    <a:p>
                      <a:pPr algn="ctr"/>
                      <a:r>
                        <a:rPr lang="es-CO" sz="1800" b="1" dirty="0"/>
                        <a:t>Tráigame un pan de $1000</a:t>
                      </a:r>
                    </a:p>
                  </a:txBody>
                  <a:tcPr anchor="ctr"/>
                </a:tc>
                <a:tc>
                  <a:txBody>
                    <a:bodyPr/>
                    <a:lstStyle/>
                    <a:p>
                      <a:pPr algn="ctr"/>
                      <a:r>
                        <a:rPr lang="es-CO" sz="1800" b="1" dirty="0"/>
                        <a:t>Cond1 Y Cond2</a:t>
                      </a:r>
                    </a:p>
                  </a:txBody>
                  <a:tcPr anchor="ctr"/>
                </a:tc>
                <a:tc>
                  <a:txBody>
                    <a:bodyPr/>
                    <a:lstStyle/>
                    <a:p>
                      <a:pPr algn="ctr"/>
                      <a:r>
                        <a:rPr lang="es-CO" sz="1800" b="1" dirty="0"/>
                        <a:t>Explicación Textual</a:t>
                      </a:r>
                    </a:p>
                  </a:txBody>
                  <a:tcPr anchor="ctr"/>
                </a:tc>
                <a:extLst>
                  <a:ext uri="{0D108BD9-81ED-4DB2-BD59-A6C34878D82A}">
                    <a16:rowId xmlns:a16="http://schemas.microsoft.com/office/drawing/2014/main" val="2505326687"/>
                  </a:ext>
                </a:extLst>
              </a:tr>
              <a:tr h="698150">
                <a:tc>
                  <a:txBody>
                    <a:bodyPr/>
                    <a:lstStyle/>
                    <a:p>
                      <a:pPr algn="ctr"/>
                      <a:r>
                        <a:rPr lang="es-CO" sz="1800" dirty="0"/>
                        <a:t>a)</a:t>
                      </a:r>
                    </a:p>
                  </a:txBody>
                  <a:tcPr anchor="ctr"/>
                </a:tc>
                <a:tc>
                  <a:txBody>
                    <a:bodyPr/>
                    <a:lstStyle/>
                    <a:p>
                      <a:pPr algn="ctr"/>
                      <a:r>
                        <a:rPr lang="es-CO" sz="1800" dirty="0"/>
                        <a:t>F</a:t>
                      </a:r>
                    </a:p>
                  </a:txBody>
                  <a:tcPr anchor="ctr"/>
                </a:tc>
                <a:tc>
                  <a:txBody>
                    <a:bodyPr/>
                    <a:lstStyle/>
                    <a:p>
                      <a:pPr algn="ctr"/>
                      <a:r>
                        <a:rPr lang="es-CO" sz="1800" dirty="0"/>
                        <a:t>F</a:t>
                      </a:r>
                    </a:p>
                  </a:txBody>
                  <a:tcPr anchor="ctr"/>
                </a:tc>
                <a:tc>
                  <a:txBody>
                    <a:bodyPr/>
                    <a:lstStyle/>
                    <a:p>
                      <a:pPr algn="ctr"/>
                      <a:r>
                        <a:rPr lang="es-CO" sz="1800" dirty="0"/>
                        <a:t>F</a:t>
                      </a:r>
                    </a:p>
                  </a:txBody>
                  <a:tcPr anchor="ctr"/>
                </a:tc>
                <a:tc>
                  <a:txBody>
                    <a:bodyPr/>
                    <a:lstStyle/>
                    <a:p>
                      <a:pPr algn="ctr"/>
                      <a:r>
                        <a:rPr lang="es-CO" sz="1800" dirty="0"/>
                        <a:t>No cumplimos la orden</a:t>
                      </a:r>
                    </a:p>
                  </a:txBody>
                  <a:tcPr anchor="ctr"/>
                </a:tc>
                <a:extLst>
                  <a:ext uri="{0D108BD9-81ED-4DB2-BD59-A6C34878D82A}">
                    <a16:rowId xmlns:a16="http://schemas.microsoft.com/office/drawing/2014/main" val="2888688335"/>
                  </a:ext>
                </a:extLst>
              </a:tr>
              <a:tr h="698150">
                <a:tc>
                  <a:txBody>
                    <a:bodyPr/>
                    <a:lstStyle/>
                    <a:p>
                      <a:pPr algn="ctr"/>
                      <a:r>
                        <a:rPr lang="es-CO" sz="1800" dirty="0"/>
                        <a:t>b)</a:t>
                      </a:r>
                    </a:p>
                  </a:txBody>
                  <a:tcPr anchor="ctr"/>
                </a:tc>
                <a:tc>
                  <a:txBody>
                    <a:bodyPr/>
                    <a:lstStyle/>
                    <a:p>
                      <a:pPr algn="ctr"/>
                      <a:r>
                        <a:rPr lang="es-CO" sz="1800" dirty="0"/>
                        <a:t>F</a:t>
                      </a:r>
                    </a:p>
                  </a:txBody>
                  <a:tcPr anchor="ctr"/>
                </a:tc>
                <a:tc>
                  <a:txBody>
                    <a:bodyPr/>
                    <a:lstStyle/>
                    <a:p>
                      <a:pPr algn="ctr"/>
                      <a:r>
                        <a:rPr lang="es-CO" sz="1800" dirty="0"/>
                        <a:t>V</a:t>
                      </a:r>
                    </a:p>
                  </a:txBody>
                  <a:tcPr anchor="ctr"/>
                </a:tc>
                <a:tc>
                  <a:txBody>
                    <a:bodyPr/>
                    <a:lstStyle/>
                    <a:p>
                      <a:pPr algn="ctr"/>
                      <a:r>
                        <a:rPr lang="es-CO" sz="1800" dirty="0"/>
                        <a:t>F</a:t>
                      </a:r>
                    </a:p>
                  </a:txBody>
                  <a:tcPr anchor="ctr"/>
                </a:tc>
                <a:tc>
                  <a:txBody>
                    <a:bodyPr/>
                    <a:lstStyle/>
                    <a:p>
                      <a:pPr algn="ctr"/>
                      <a:r>
                        <a:rPr lang="es-CO" sz="1800" dirty="0"/>
                        <a:t>No cumplimos la orden</a:t>
                      </a:r>
                    </a:p>
                  </a:txBody>
                  <a:tcPr anchor="ctr"/>
                </a:tc>
                <a:extLst>
                  <a:ext uri="{0D108BD9-81ED-4DB2-BD59-A6C34878D82A}">
                    <a16:rowId xmlns:a16="http://schemas.microsoft.com/office/drawing/2014/main" val="3093307814"/>
                  </a:ext>
                </a:extLst>
              </a:tr>
              <a:tr h="698150">
                <a:tc>
                  <a:txBody>
                    <a:bodyPr/>
                    <a:lstStyle/>
                    <a:p>
                      <a:pPr algn="ctr"/>
                      <a:r>
                        <a:rPr lang="es-CO" sz="1800" dirty="0"/>
                        <a:t>c)</a:t>
                      </a:r>
                    </a:p>
                  </a:txBody>
                  <a:tcPr anchor="ctr"/>
                </a:tc>
                <a:tc>
                  <a:txBody>
                    <a:bodyPr/>
                    <a:lstStyle/>
                    <a:p>
                      <a:pPr algn="ctr"/>
                      <a:r>
                        <a:rPr lang="es-CO" sz="1800" dirty="0"/>
                        <a:t>V</a:t>
                      </a:r>
                    </a:p>
                  </a:txBody>
                  <a:tcPr anchor="ctr"/>
                </a:tc>
                <a:tc>
                  <a:txBody>
                    <a:bodyPr/>
                    <a:lstStyle/>
                    <a:p>
                      <a:pPr algn="ctr"/>
                      <a:r>
                        <a:rPr lang="es-CO" sz="1800" dirty="0"/>
                        <a:t>F</a:t>
                      </a:r>
                    </a:p>
                  </a:txBody>
                  <a:tcPr anchor="ctr"/>
                </a:tc>
                <a:tc>
                  <a:txBody>
                    <a:bodyPr/>
                    <a:lstStyle/>
                    <a:p>
                      <a:pPr algn="ctr"/>
                      <a:r>
                        <a:rPr lang="es-CO" sz="1800" dirty="0"/>
                        <a:t>F</a:t>
                      </a:r>
                    </a:p>
                  </a:txBody>
                  <a:tcPr anchor="ctr"/>
                </a:tc>
                <a:tc>
                  <a:txBody>
                    <a:bodyPr/>
                    <a:lstStyle/>
                    <a:p>
                      <a:pPr algn="ctr"/>
                      <a:r>
                        <a:rPr lang="es-CO" sz="1800" dirty="0"/>
                        <a:t>No cumplimos la orden</a:t>
                      </a:r>
                    </a:p>
                  </a:txBody>
                  <a:tcPr anchor="ctr"/>
                </a:tc>
                <a:extLst>
                  <a:ext uri="{0D108BD9-81ED-4DB2-BD59-A6C34878D82A}">
                    <a16:rowId xmlns:a16="http://schemas.microsoft.com/office/drawing/2014/main" val="1699270978"/>
                  </a:ext>
                </a:extLst>
              </a:tr>
              <a:tr h="698150">
                <a:tc>
                  <a:txBody>
                    <a:bodyPr/>
                    <a:lstStyle/>
                    <a:p>
                      <a:pPr algn="ctr"/>
                      <a:r>
                        <a:rPr lang="es-CO" sz="1800" dirty="0"/>
                        <a:t>d)</a:t>
                      </a:r>
                    </a:p>
                  </a:txBody>
                  <a:tcPr anchor="ctr"/>
                </a:tc>
                <a:tc>
                  <a:txBody>
                    <a:bodyPr/>
                    <a:lstStyle/>
                    <a:p>
                      <a:pPr algn="ctr"/>
                      <a:r>
                        <a:rPr lang="es-CO" sz="1800" dirty="0"/>
                        <a:t>V</a:t>
                      </a:r>
                    </a:p>
                  </a:txBody>
                  <a:tcPr anchor="ctr"/>
                </a:tc>
                <a:tc>
                  <a:txBody>
                    <a:bodyPr/>
                    <a:lstStyle/>
                    <a:p>
                      <a:pPr algn="ctr"/>
                      <a:r>
                        <a:rPr lang="es-CO" sz="1800" dirty="0"/>
                        <a:t>V</a:t>
                      </a:r>
                    </a:p>
                  </a:txBody>
                  <a:tcPr anchor="ctr"/>
                </a:tc>
                <a:tc>
                  <a:txBody>
                    <a:bodyPr/>
                    <a:lstStyle/>
                    <a:p>
                      <a:pPr algn="ctr"/>
                      <a:r>
                        <a:rPr lang="es-CO" sz="1800" dirty="0"/>
                        <a:t>V</a:t>
                      </a:r>
                    </a:p>
                  </a:txBody>
                  <a:tcPr anchor="ctr"/>
                </a:tc>
                <a:tc>
                  <a:txBody>
                    <a:bodyPr/>
                    <a:lstStyle/>
                    <a:p>
                      <a:pPr algn="ctr"/>
                      <a:r>
                        <a:rPr lang="es-CO" sz="1800" b="1" dirty="0"/>
                        <a:t>Cumplimos la orden</a:t>
                      </a:r>
                    </a:p>
                  </a:txBody>
                  <a:tcPr anchor="ctr"/>
                </a:tc>
                <a:extLst>
                  <a:ext uri="{0D108BD9-81ED-4DB2-BD59-A6C34878D82A}">
                    <a16:rowId xmlns:a16="http://schemas.microsoft.com/office/drawing/2014/main" val="3494970537"/>
                  </a:ext>
                </a:extLst>
              </a:tr>
            </a:tbl>
          </a:graphicData>
        </a:graphic>
      </p:graphicFrame>
    </p:spTree>
    <p:extLst>
      <p:ext uri="{BB962C8B-B14F-4D97-AF65-F5344CB8AC3E}">
        <p14:creationId xmlns:p14="http://schemas.microsoft.com/office/powerpoint/2010/main" val="286851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1</a:t>
            </a:r>
          </a:p>
        </p:txBody>
      </p:sp>
      <p:pic>
        <p:nvPicPr>
          <p:cNvPr id="9" name="Marcador de contenido 6">
            <a:extLst>
              <a:ext uri="{FF2B5EF4-FFF2-40B4-BE49-F238E27FC236}">
                <a16:creationId xmlns:a16="http://schemas.microsoft.com/office/drawing/2014/main" id="{1C8F5BA5-5ACC-7343-8656-3AD5292236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626" t="6221" r="21187" b="34379"/>
          <a:stretch/>
        </p:blipFill>
        <p:spPr>
          <a:xfrm>
            <a:off x="2433160" y="1423289"/>
            <a:ext cx="6670601" cy="4351338"/>
          </a:xfrm>
          <a:ln>
            <a:solidFill>
              <a:schemeClr val="accent1"/>
            </a:solidFill>
          </a:ln>
        </p:spPr>
      </p:pic>
    </p:spTree>
    <p:extLst>
      <p:ext uri="{BB962C8B-B14F-4D97-AF65-F5344CB8AC3E}">
        <p14:creationId xmlns:p14="http://schemas.microsoft.com/office/powerpoint/2010/main" val="2151351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1</a:t>
            </a:r>
          </a:p>
        </p:txBody>
      </p:sp>
      <p:pic>
        <p:nvPicPr>
          <p:cNvPr id="8" name="Marcador de contenido 5" descr="Imagen que contiene botella, rojo, cuchillo&#10;&#10;Descripción generada automáticamente">
            <a:extLst>
              <a:ext uri="{FF2B5EF4-FFF2-40B4-BE49-F238E27FC236}">
                <a16:creationId xmlns:a16="http://schemas.microsoft.com/office/drawing/2014/main" id="{3952F6C6-767D-2C4B-8565-CAC5905648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94038"/>
            <a:ext cx="10515600" cy="2069923"/>
          </a:xfrm>
          <a:ln>
            <a:solidFill>
              <a:schemeClr val="accent1"/>
            </a:solidFill>
          </a:ln>
        </p:spPr>
      </p:pic>
    </p:spTree>
    <p:extLst>
      <p:ext uri="{BB962C8B-B14F-4D97-AF65-F5344CB8AC3E}">
        <p14:creationId xmlns:p14="http://schemas.microsoft.com/office/powerpoint/2010/main" val="17055856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2</a:t>
            </a:r>
          </a:p>
        </p:txBody>
      </p:sp>
      <p:sp>
        <p:nvSpPr>
          <p:cNvPr id="15" name="Marcador de contenido 2">
            <a:extLst>
              <a:ext uri="{FF2B5EF4-FFF2-40B4-BE49-F238E27FC236}">
                <a16:creationId xmlns:a16="http://schemas.microsoft.com/office/drawing/2014/main" id="{901A8533-33AA-8E40-A501-FCB9C3046662}"/>
              </a:ext>
            </a:extLst>
          </p:cNvPr>
          <p:cNvSpPr txBox="1">
            <a:spLocks noGrp="1"/>
          </p:cNvSpPr>
          <p:nvPr>
            <p:ph idx="1"/>
          </p:nvPr>
        </p:nvSpPr>
        <p:spPr>
          <a:xfrm>
            <a:off x="408072" y="1704938"/>
            <a:ext cx="6092603" cy="3448123"/>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s-CO" dirty="0"/>
          </a:p>
          <a:p>
            <a:r>
              <a:rPr lang="es-CO" dirty="0"/>
              <a:t>Cuando nos </a:t>
            </a:r>
            <a:r>
              <a:rPr lang="es-CO" dirty="0" err="1"/>
              <a:t>decían</a:t>
            </a:r>
            <a:r>
              <a:rPr lang="es-CO" dirty="0"/>
              <a:t> :</a:t>
            </a:r>
          </a:p>
          <a:p>
            <a:endParaRPr lang="es-CO" dirty="0"/>
          </a:p>
          <a:p>
            <a:pPr marL="228600" indent="0">
              <a:buNone/>
            </a:pPr>
            <a:r>
              <a:rPr lang="es-CO" b="1" i="1" dirty="0"/>
              <a:t>“</a:t>
            </a:r>
            <a:r>
              <a:rPr lang="es-CO" b="1" i="1" dirty="0" err="1"/>
              <a:t>Tráigame</a:t>
            </a:r>
            <a:r>
              <a:rPr lang="es-CO" b="1" i="1" dirty="0"/>
              <a:t> una Coca-Cola Litro o una Naranja Litro” </a:t>
            </a:r>
            <a:endParaRPr lang="es-CO" dirty="0"/>
          </a:p>
          <a:p>
            <a:endParaRPr lang="es-CO" dirty="0"/>
          </a:p>
          <a:p>
            <a:endParaRPr lang="es-CO" dirty="0"/>
          </a:p>
        </p:txBody>
      </p:sp>
      <p:sp>
        <p:nvSpPr>
          <p:cNvPr id="19" name="Rectángulo 18">
            <a:extLst>
              <a:ext uri="{FF2B5EF4-FFF2-40B4-BE49-F238E27FC236}">
                <a16:creationId xmlns:a16="http://schemas.microsoft.com/office/drawing/2014/main" id="{C2109C10-E047-AE44-8C34-30FC0F1B0853}"/>
              </a:ext>
            </a:extLst>
          </p:cNvPr>
          <p:cNvSpPr/>
          <p:nvPr/>
        </p:nvSpPr>
        <p:spPr>
          <a:xfrm>
            <a:off x="654777" y="3255553"/>
            <a:ext cx="5574885" cy="863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descr="Imagen que contiene dibujo&#10;&#10;Descripción generada automáticamente">
            <a:extLst>
              <a:ext uri="{FF2B5EF4-FFF2-40B4-BE49-F238E27FC236}">
                <a16:creationId xmlns:a16="http://schemas.microsoft.com/office/drawing/2014/main" id="{CE1ED82D-E509-3A40-8DCE-E0E46BD3DF65}"/>
              </a:ext>
            </a:extLst>
          </p:cNvPr>
          <p:cNvPicPr>
            <a:picLocks noChangeAspect="1"/>
          </p:cNvPicPr>
          <p:nvPr/>
        </p:nvPicPr>
        <p:blipFill rotWithShape="1">
          <a:blip r:embed="rId3">
            <a:extLst>
              <a:ext uri="{28A0092B-C50C-407E-A947-70E740481C1C}">
                <a14:useLocalDpi xmlns:a14="http://schemas.microsoft.com/office/drawing/2010/main" val="0"/>
              </a:ext>
            </a:extLst>
          </a:blip>
          <a:srcRect t="4305" b="3501"/>
          <a:stretch/>
        </p:blipFill>
        <p:spPr>
          <a:xfrm>
            <a:off x="6908747" y="1936586"/>
            <a:ext cx="2540000" cy="3840480"/>
          </a:xfrm>
          <a:prstGeom prst="rect">
            <a:avLst/>
          </a:prstGeom>
        </p:spPr>
      </p:pic>
      <p:pic>
        <p:nvPicPr>
          <p:cNvPr id="10" name="Imagen 9" descr="Imagen que contiene alimentos, botella&#10;&#10;Descripción generada automáticamente">
            <a:extLst>
              <a:ext uri="{FF2B5EF4-FFF2-40B4-BE49-F238E27FC236}">
                <a16:creationId xmlns:a16="http://schemas.microsoft.com/office/drawing/2014/main" id="{0FC1E79D-390C-D949-8E52-F426C8F3ADF4}"/>
              </a:ext>
            </a:extLst>
          </p:cNvPr>
          <p:cNvPicPr>
            <a:picLocks noChangeAspect="1"/>
          </p:cNvPicPr>
          <p:nvPr/>
        </p:nvPicPr>
        <p:blipFill rotWithShape="1">
          <a:blip r:embed="rId4">
            <a:extLst>
              <a:ext uri="{28A0092B-C50C-407E-A947-70E740481C1C}">
                <a14:useLocalDpi xmlns:a14="http://schemas.microsoft.com/office/drawing/2010/main" val="0"/>
              </a:ext>
            </a:extLst>
          </a:blip>
          <a:srcRect l="25413" r="52740"/>
          <a:stretch/>
        </p:blipFill>
        <p:spPr>
          <a:xfrm>
            <a:off x="10556912" y="3170275"/>
            <a:ext cx="925509" cy="2545006"/>
          </a:xfrm>
          <a:prstGeom prst="rect">
            <a:avLst/>
          </a:prstGeom>
        </p:spPr>
      </p:pic>
      <p:pic>
        <p:nvPicPr>
          <p:cNvPr id="11" name="Imagen 10" descr="Imagen que contiene alimentos, botella&#10;&#10;Descripción generada automáticamente">
            <a:extLst>
              <a:ext uri="{FF2B5EF4-FFF2-40B4-BE49-F238E27FC236}">
                <a16:creationId xmlns:a16="http://schemas.microsoft.com/office/drawing/2014/main" id="{03E2E82B-8869-A346-9CF7-C9A9F8BE6D9A}"/>
              </a:ext>
            </a:extLst>
          </p:cNvPr>
          <p:cNvPicPr>
            <a:picLocks noChangeAspect="1"/>
          </p:cNvPicPr>
          <p:nvPr/>
        </p:nvPicPr>
        <p:blipFill rotWithShape="1">
          <a:blip r:embed="rId4">
            <a:extLst>
              <a:ext uri="{28A0092B-C50C-407E-A947-70E740481C1C}">
                <a14:useLocalDpi xmlns:a14="http://schemas.microsoft.com/office/drawing/2010/main" val="0"/>
              </a:ext>
            </a:extLst>
          </a:blip>
          <a:srcRect l="77278" r="875"/>
          <a:stretch/>
        </p:blipFill>
        <p:spPr>
          <a:xfrm>
            <a:off x="9506775" y="3170276"/>
            <a:ext cx="925509" cy="2545005"/>
          </a:xfrm>
          <a:prstGeom prst="rect">
            <a:avLst/>
          </a:prstGeom>
        </p:spPr>
      </p:pic>
      <p:pic>
        <p:nvPicPr>
          <p:cNvPr id="12" name="Imagen 11" descr="Imagen que contiene dibujo, señal&#10;&#10;Descripción generada automáticamente">
            <a:extLst>
              <a:ext uri="{FF2B5EF4-FFF2-40B4-BE49-F238E27FC236}">
                <a16:creationId xmlns:a16="http://schemas.microsoft.com/office/drawing/2014/main" id="{9A8BC0E1-6117-9842-8ACC-9374C6F34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910" y="1704938"/>
            <a:ext cx="1672004" cy="1373951"/>
          </a:xfrm>
          <a:prstGeom prst="rect">
            <a:avLst/>
          </a:prstGeom>
        </p:spPr>
      </p:pic>
    </p:spTree>
    <p:extLst>
      <p:ext uri="{BB962C8B-B14F-4D97-AF65-F5344CB8AC3E}">
        <p14:creationId xmlns:p14="http://schemas.microsoft.com/office/powerpoint/2010/main" val="4196139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2</a:t>
            </a:r>
          </a:p>
        </p:txBody>
      </p:sp>
      <p:sp>
        <p:nvSpPr>
          <p:cNvPr id="8" name="Marcador de contenido 2">
            <a:extLst>
              <a:ext uri="{FF2B5EF4-FFF2-40B4-BE49-F238E27FC236}">
                <a16:creationId xmlns:a16="http://schemas.microsoft.com/office/drawing/2014/main" id="{6994DD05-EBB5-1247-A09B-2A0C36B1471E}"/>
              </a:ext>
            </a:extLst>
          </p:cNvPr>
          <p:cNvSpPr txBox="1">
            <a:spLocks noGrp="1"/>
          </p:cNvSpPr>
          <p:nvPr>
            <p:ph idx="1"/>
          </p:nvPr>
        </p:nvSpPr>
        <p:spPr>
          <a:xfrm>
            <a:off x="155863" y="1317140"/>
            <a:ext cx="11880273" cy="4611519"/>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Se presentan varias opciones como se especificó en las tablas de verdad:</a:t>
            </a:r>
            <a:br>
              <a:rPr lang="es-CO" dirty="0"/>
            </a:br>
            <a:endParaRPr lang="es-CO" dirty="0"/>
          </a:p>
          <a:p>
            <a:pPr marL="742950" indent="-514350">
              <a:buFont typeface="+mj-lt"/>
              <a:buAutoNum type="alphaLcParenR"/>
            </a:pPr>
            <a:r>
              <a:rPr lang="es-CO" dirty="0"/>
              <a:t>Si no traemos ninguna de las dos gaseosas entonces no hemos cumplido la orden</a:t>
            </a:r>
          </a:p>
          <a:p>
            <a:pPr marL="742950" indent="-514350">
              <a:buFont typeface="+mj-lt"/>
              <a:buAutoNum type="alphaLcParenR"/>
            </a:pPr>
            <a:r>
              <a:rPr lang="es-CO" dirty="0"/>
              <a:t>Si no traemos la Coca-Cola Litro y traemos la Naranja Litro entonces hemos cumplido la orden</a:t>
            </a:r>
          </a:p>
          <a:p>
            <a:pPr marL="742950" indent="-514350">
              <a:buFont typeface="+mj-lt"/>
              <a:buAutoNum type="alphaLcParenR"/>
            </a:pPr>
            <a:r>
              <a:rPr lang="es-CO" dirty="0"/>
              <a:t>Si traemos la Coca-Cola Litro y no traemos la Naranja Litro entonces hemos cumplido la orden</a:t>
            </a:r>
          </a:p>
          <a:p>
            <a:pPr marL="742950" indent="-514350">
              <a:buFont typeface="+mj-lt"/>
              <a:buAutoNum type="alphaLcParenR"/>
            </a:pPr>
            <a:r>
              <a:rPr lang="es-CO" dirty="0"/>
              <a:t>Si traemos ambas gaseosas hemos cumplido sobradamente la orden</a:t>
            </a:r>
          </a:p>
          <a:p>
            <a:endParaRPr lang="es-CO" dirty="0"/>
          </a:p>
        </p:txBody>
      </p:sp>
    </p:spTree>
    <p:extLst>
      <p:ext uri="{BB962C8B-B14F-4D97-AF65-F5344CB8AC3E}">
        <p14:creationId xmlns:p14="http://schemas.microsoft.com/office/powerpoint/2010/main" val="7319810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2</a:t>
            </a:r>
          </a:p>
        </p:txBody>
      </p:sp>
      <p:graphicFrame>
        <p:nvGraphicFramePr>
          <p:cNvPr id="9" name="Marcador de contenido 1">
            <a:extLst>
              <a:ext uri="{FF2B5EF4-FFF2-40B4-BE49-F238E27FC236}">
                <a16:creationId xmlns:a16="http://schemas.microsoft.com/office/drawing/2014/main" id="{0862B0D3-825F-6A43-B33C-A50ADF013F30}"/>
              </a:ext>
            </a:extLst>
          </p:cNvPr>
          <p:cNvGraphicFramePr>
            <a:graphicFrameLocks noGrp="1"/>
          </p:cNvGraphicFramePr>
          <p:nvPr>
            <p:ph idx="1"/>
            <p:extLst>
              <p:ext uri="{D42A27DB-BD31-4B8C-83A1-F6EECF244321}">
                <p14:modId xmlns:p14="http://schemas.microsoft.com/office/powerpoint/2010/main" val="95456044"/>
              </p:ext>
            </p:extLst>
          </p:nvPr>
        </p:nvGraphicFramePr>
        <p:xfrm>
          <a:off x="288290" y="1516867"/>
          <a:ext cx="11615420" cy="4072760"/>
        </p:xfrm>
        <a:graphic>
          <a:graphicData uri="http://schemas.openxmlformats.org/drawingml/2006/table">
            <a:tbl>
              <a:tblPr firstRow="1" bandRow="1">
                <a:tableStyleId>{5C22544A-7EE6-4342-B048-85BDC9FD1C3A}</a:tableStyleId>
              </a:tblPr>
              <a:tblGrid>
                <a:gridCol w="2323084">
                  <a:extLst>
                    <a:ext uri="{9D8B030D-6E8A-4147-A177-3AD203B41FA5}">
                      <a16:colId xmlns:a16="http://schemas.microsoft.com/office/drawing/2014/main" val="3625751400"/>
                    </a:ext>
                  </a:extLst>
                </a:gridCol>
                <a:gridCol w="2323084">
                  <a:extLst>
                    <a:ext uri="{9D8B030D-6E8A-4147-A177-3AD203B41FA5}">
                      <a16:colId xmlns:a16="http://schemas.microsoft.com/office/drawing/2014/main" val="4209489696"/>
                    </a:ext>
                  </a:extLst>
                </a:gridCol>
                <a:gridCol w="2323084">
                  <a:extLst>
                    <a:ext uri="{9D8B030D-6E8A-4147-A177-3AD203B41FA5}">
                      <a16:colId xmlns:a16="http://schemas.microsoft.com/office/drawing/2014/main" val="1964228525"/>
                    </a:ext>
                  </a:extLst>
                </a:gridCol>
                <a:gridCol w="2323084">
                  <a:extLst>
                    <a:ext uri="{9D8B030D-6E8A-4147-A177-3AD203B41FA5}">
                      <a16:colId xmlns:a16="http://schemas.microsoft.com/office/drawing/2014/main" val="294550087"/>
                    </a:ext>
                  </a:extLst>
                </a:gridCol>
                <a:gridCol w="2323084">
                  <a:extLst>
                    <a:ext uri="{9D8B030D-6E8A-4147-A177-3AD203B41FA5}">
                      <a16:colId xmlns:a16="http://schemas.microsoft.com/office/drawing/2014/main" val="628152742"/>
                    </a:ext>
                  </a:extLst>
                </a:gridCol>
              </a:tblGrid>
              <a:tr h="337585">
                <a:tc gridSpan="5">
                  <a:txBody>
                    <a:bodyPr/>
                    <a:lstStyle/>
                    <a:p>
                      <a:pPr algn="ctr"/>
                      <a:r>
                        <a:rPr lang="es-CO" sz="1800" dirty="0"/>
                        <a:t>Tabla de Verdad Condicional Compuesto</a:t>
                      </a:r>
                    </a:p>
                  </a:txBody>
                  <a:tcPr anchor="ctr"/>
                </a:tc>
                <a:tc hMerge="1">
                  <a:txBody>
                    <a:bodyPr/>
                    <a:lstStyle/>
                    <a:p>
                      <a:pPr algn="ctr"/>
                      <a:endParaRPr lang="es-CO" sz="1800" dirty="0"/>
                    </a:p>
                  </a:txBody>
                  <a:tcPr anchor="ctr"/>
                </a:tc>
                <a:tc hMerge="1">
                  <a:txBody>
                    <a:bodyPr/>
                    <a:lstStyle/>
                    <a:p>
                      <a:endParaRPr lang="es-CO" dirty="0"/>
                    </a:p>
                  </a:txBody>
                  <a:tcPr/>
                </a:tc>
                <a:tc hMerge="1">
                  <a:txBody>
                    <a:bodyPr/>
                    <a:lstStyle/>
                    <a:p>
                      <a:endParaRPr lang="es-CO" dirty="0"/>
                    </a:p>
                  </a:txBody>
                  <a:tcPr/>
                </a:tc>
                <a:tc hMerge="1">
                  <a:txBody>
                    <a:bodyPr/>
                    <a:lstStyle/>
                    <a:p>
                      <a:endParaRPr lang="es-CO" dirty="0"/>
                    </a:p>
                  </a:txBody>
                  <a:tcPr/>
                </a:tc>
                <a:extLst>
                  <a:ext uri="{0D108BD9-81ED-4DB2-BD59-A6C34878D82A}">
                    <a16:rowId xmlns:a16="http://schemas.microsoft.com/office/drawing/2014/main" val="3503817144"/>
                  </a:ext>
                </a:extLst>
              </a:tr>
              <a:tr h="843962">
                <a:tc>
                  <a:txBody>
                    <a:bodyPr/>
                    <a:lstStyle/>
                    <a:p>
                      <a:pPr algn="ctr"/>
                      <a:r>
                        <a:rPr lang="es-CO" sz="1800" b="1" dirty="0"/>
                        <a:t>Caso</a:t>
                      </a:r>
                    </a:p>
                  </a:txBody>
                  <a:tcPr anchor="ctr"/>
                </a:tc>
                <a:tc>
                  <a:txBody>
                    <a:bodyPr/>
                    <a:lstStyle/>
                    <a:p>
                      <a:pPr algn="ctr"/>
                      <a:r>
                        <a:rPr lang="es-CO" sz="1800" b="1" dirty="0"/>
                        <a:t>Condición 1</a:t>
                      </a:r>
                    </a:p>
                    <a:p>
                      <a:pPr algn="ctr"/>
                      <a:r>
                        <a:rPr lang="es-CO" sz="1800" b="1" dirty="0"/>
                        <a:t>Tráigame una Coca-Cola Litro</a:t>
                      </a:r>
                    </a:p>
                  </a:txBody>
                  <a:tcPr anchor="ctr"/>
                </a:tc>
                <a:tc>
                  <a:txBody>
                    <a:bodyPr/>
                    <a:lstStyle/>
                    <a:p>
                      <a:pPr algn="ctr"/>
                      <a:r>
                        <a:rPr lang="es-CO" sz="1800" b="1" dirty="0"/>
                        <a:t>Condición 2</a:t>
                      </a:r>
                    </a:p>
                    <a:p>
                      <a:pPr algn="ctr"/>
                      <a:r>
                        <a:rPr lang="es-CO" sz="1800" b="1" dirty="0"/>
                        <a:t>Tráigame un Naranja Postobón Litro</a:t>
                      </a:r>
                    </a:p>
                  </a:txBody>
                  <a:tcPr anchor="ctr"/>
                </a:tc>
                <a:tc>
                  <a:txBody>
                    <a:bodyPr/>
                    <a:lstStyle/>
                    <a:p>
                      <a:pPr algn="ctr"/>
                      <a:r>
                        <a:rPr lang="es-CO" sz="1800" b="1" dirty="0"/>
                        <a:t>Cond1 O Cond2</a:t>
                      </a:r>
                    </a:p>
                  </a:txBody>
                  <a:tcPr anchor="ctr"/>
                </a:tc>
                <a:tc>
                  <a:txBody>
                    <a:bodyPr/>
                    <a:lstStyle/>
                    <a:p>
                      <a:pPr algn="ctr"/>
                      <a:r>
                        <a:rPr lang="es-CO" sz="1800" b="1" dirty="0"/>
                        <a:t>Explicación Textual</a:t>
                      </a:r>
                    </a:p>
                  </a:txBody>
                  <a:tcPr anchor="ctr"/>
                </a:tc>
                <a:extLst>
                  <a:ext uri="{0D108BD9-81ED-4DB2-BD59-A6C34878D82A}">
                    <a16:rowId xmlns:a16="http://schemas.microsoft.com/office/drawing/2014/main" val="2505326687"/>
                  </a:ext>
                </a:extLst>
              </a:tr>
              <a:tr h="698150">
                <a:tc>
                  <a:txBody>
                    <a:bodyPr/>
                    <a:lstStyle/>
                    <a:p>
                      <a:pPr algn="ctr"/>
                      <a:r>
                        <a:rPr lang="es-CO" sz="1800" dirty="0"/>
                        <a:t>a)</a:t>
                      </a:r>
                    </a:p>
                  </a:txBody>
                  <a:tcPr anchor="ctr"/>
                </a:tc>
                <a:tc>
                  <a:txBody>
                    <a:bodyPr/>
                    <a:lstStyle/>
                    <a:p>
                      <a:pPr algn="ctr"/>
                      <a:r>
                        <a:rPr lang="es-CO" sz="1800" dirty="0"/>
                        <a:t>F</a:t>
                      </a:r>
                    </a:p>
                  </a:txBody>
                  <a:tcPr anchor="ctr"/>
                </a:tc>
                <a:tc>
                  <a:txBody>
                    <a:bodyPr/>
                    <a:lstStyle/>
                    <a:p>
                      <a:pPr algn="ctr"/>
                      <a:r>
                        <a:rPr lang="es-CO" sz="1800" dirty="0"/>
                        <a:t>F</a:t>
                      </a:r>
                    </a:p>
                  </a:txBody>
                  <a:tcPr anchor="ctr"/>
                </a:tc>
                <a:tc>
                  <a:txBody>
                    <a:bodyPr/>
                    <a:lstStyle/>
                    <a:p>
                      <a:pPr algn="ctr"/>
                      <a:r>
                        <a:rPr lang="es-CO" sz="1800" dirty="0"/>
                        <a:t>F</a:t>
                      </a:r>
                    </a:p>
                  </a:txBody>
                  <a:tcPr anchor="ctr"/>
                </a:tc>
                <a:tc>
                  <a:txBody>
                    <a:bodyPr/>
                    <a:lstStyle/>
                    <a:p>
                      <a:pPr algn="ctr"/>
                      <a:r>
                        <a:rPr lang="es-CO" sz="1800" dirty="0"/>
                        <a:t>No cumplimos la orden</a:t>
                      </a:r>
                    </a:p>
                  </a:txBody>
                  <a:tcPr anchor="ctr"/>
                </a:tc>
                <a:extLst>
                  <a:ext uri="{0D108BD9-81ED-4DB2-BD59-A6C34878D82A}">
                    <a16:rowId xmlns:a16="http://schemas.microsoft.com/office/drawing/2014/main" val="2888688335"/>
                  </a:ext>
                </a:extLst>
              </a:tr>
              <a:tr h="698150">
                <a:tc>
                  <a:txBody>
                    <a:bodyPr/>
                    <a:lstStyle/>
                    <a:p>
                      <a:pPr algn="ctr"/>
                      <a:r>
                        <a:rPr lang="es-CO" sz="1800" dirty="0"/>
                        <a:t>b)</a:t>
                      </a:r>
                    </a:p>
                  </a:txBody>
                  <a:tcPr anchor="ctr"/>
                </a:tc>
                <a:tc>
                  <a:txBody>
                    <a:bodyPr/>
                    <a:lstStyle/>
                    <a:p>
                      <a:pPr algn="ctr"/>
                      <a:r>
                        <a:rPr lang="es-CO" sz="1800" dirty="0"/>
                        <a:t>F</a:t>
                      </a:r>
                    </a:p>
                  </a:txBody>
                  <a:tcPr anchor="ctr"/>
                </a:tc>
                <a:tc>
                  <a:txBody>
                    <a:bodyPr/>
                    <a:lstStyle/>
                    <a:p>
                      <a:pPr algn="ctr"/>
                      <a:r>
                        <a:rPr lang="es-CO" sz="1800" dirty="0"/>
                        <a:t>V</a:t>
                      </a:r>
                    </a:p>
                  </a:txBody>
                  <a:tcPr anchor="ctr"/>
                </a:tc>
                <a:tc>
                  <a:txBody>
                    <a:bodyPr/>
                    <a:lstStyle/>
                    <a:p>
                      <a:pPr algn="ctr"/>
                      <a:r>
                        <a:rPr lang="es-CO" sz="1800" dirty="0"/>
                        <a:t>V</a:t>
                      </a:r>
                    </a:p>
                  </a:txBody>
                  <a:tcPr anchor="ctr"/>
                </a:tc>
                <a:tc>
                  <a:txBody>
                    <a:bodyPr/>
                    <a:lstStyle/>
                    <a:p>
                      <a:pPr algn="ctr"/>
                      <a:r>
                        <a:rPr lang="es-CO" sz="1800" b="1" dirty="0"/>
                        <a:t>Cumplimos la orden</a:t>
                      </a:r>
                    </a:p>
                  </a:txBody>
                  <a:tcPr anchor="ctr"/>
                </a:tc>
                <a:extLst>
                  <a:ext uri="{0D108BD9-81ED-4DB2-BD59-A6C34878D82A}">
                    <a16:rowId xmlns:a16="http://schemas.microsoft.com/office/drawing/2014/main" val="3093307814"/>
                  </a:ext>
                </a:extLst>
              </a:tr>
              <a:tr h="698150">
                <a:tc>
                  <a:txBody>
                    <a:bodyPr/>
                    <a:lstStyle/>
                    <a:p>
                      <a:pPr algn="ctr"/>
                      <a:r>
                        <a:rPr lang="es-CO" sz="1800" dirty="0"/>
                        <a:t>c)</a:t>
                      </a:r>
                    </a:p>
                  </a:txBody>
                  <a:tcPr anchor="ctr"/>
                </a:tc>
                <a:tc>
                  <a:txBody>
                    <a:bodyPr/>
                    <a:lstStyle/>
                    <a:p>
                      <a:pPr algn="ctr"/>
                      <a:r>
                        <a:rPr lang="es-CO" sz="1800" dirty="0"/>
                        <a:t>V</a:t>
                      </a:r>
                    </a:p>
                  </a:txBody>
                  <a:tcPr anchor="ctr"/>
                </a:tc>
                <a:tc>
                  <a:txBody>
                    <a:bodyPr/>
                    <a:lstStyle/>
                    <a:p>
                      <a:pPr algn="ctr"/>
                      <a:r>
                        <a:rPr lang="es-CO" sz="1800" dirty="0"/>
                        <a:t>F</a:t>
                      </a:r>
                    </a:p>
                  </a:txBody>
                  <a:tcPr anchor="ctr"/>
                </a:tc>
                <a:tc>
                  <a:txBody>
                    <a:bodyPr/>
                    <a:lstStyle/>
                    <a:p>
                      <a:pPr algn="ctr"/>
                      <a:r>
                        <a:rPr lang="es-CO" sz="1800" dirty="0"/>
                        <a:t>V</a:t>
                      </a:r>
                    </a:p>
                  </a:txBody>
                  <a:tcPr anchor="ctr"/>
                </a:tc>
                <a:tc>
                  <a:txBody>
                    <a:bodyPr/>
                    <a:lstStyle/>
                    <a:p>
                      <a:pPr algn="ctr"/>
                      <a:r>
                        <a:rPr lang="es-CO" sz="1800" b="1" dirty="0"/>
                        <a:t>Cumplimos la orden</a:t>
                      </a:r>
                    </a:p>
                  </a:txBody>
                  <a:tcPr anchor="ctr"/>
                </a:tc>
                <a:extLst>
                  <a:ext uri="{0D108BD9-81ED-4DB2-BD59-A6C34878D82A}">
                    <a16:rowId xmlns:a16="http://schemas.microsoft.com/office/drawing/2014/main" val="1699270978"/>
                  </a:ext>
                </a:extLst>
              </a:tr>
              <a:tr h="698150">
                <a:tc>
                  <a:txBody>
                    <a:bodyPr/>
                    <a:lstStyle/>
                    <a:p>
                      <a:pPr algn="ctr"/>
                      <a:r>
                        <a:rPr lang="es-CO" sz="1800" dirty="0"/>
                        <a:t>d)</a:t>
                      </a:r>
                    </a:p>
                  </a:txBody>
                  <a:tcPr anchor="ctr"/>
                </a:tc>
                <a:tc>
                  <a:txBody>
                    <a:bodyPr/>
                    <a:lstStyle/>
                    <a:p>
                      <a:pPr algn="ctr"/>
                      <a:r>
                        <a:rPr lang="es-CO" sz="1800" dirty="0"/>
                        <a:t>V</a:t>
                      </a:r>
                    </a:p>
                  </a:txBody>
                  <a:tcPr anchor="ctr"/>
                </a:tc>
                <a:tc>
                  <a:txBody>
                    <a:bodyPr/>
                    <a:lstStyle/>
                    <a:p>
                      <a:pPr algn="ctr"/>
                      <a:r>
                        <a:rPr lang="es-CO" sz="1800" dirty="0"/>
                        <a:t>V</a:t>
                      </a:r>
                    </a:p>
                  </a:txBody>
                  <a:tcPr anchor="ctr"/>
                </a:tc>
                <a:tc>
                  <a:txBody>
                    <a:bodyPr/>
                    <a:lstStyle/>
                    <a:p>
                      <a:pPr algn="ctr"/>
                      <a:r>
                        <a:rPr lang="es-CO" sz="1800" dirty="0"/>
                        <a:t>V</a:t>
                      </a:r>
                    </a:p>
                  </a:txBody>
                  <a:tcPr anchor="ctr"/>
                </a:tc>
                <a:tc>
                  <a:txBody>
                    <a:bodyPr/>
                    <a:lstStyle/>
                    <a:p>
                      <a:pPr algn="ctr"/>
                      <a:r>
                        <a:rPr lang="es-CO" sz="1800" b="1" dirty="0"/>
                        <a:t>La orden se cumple en ambos casos</a:t>
                      </a:r>
                    </a:p>
                  </a:txBody>
                  <a:tcPr anchor="ctr"/>
                </a:tc>
                <a:extLst>
                  <a:ext uri="{0D108BD9-81ED-4DB2-BD59-A6C34878D82A}">
                    <a16:rowId xmlns:a16="http://schemas.microsoft.com/office/drawing/2014/main" val="3494970537"/>
                  </a:ext>
                </a:extLst>
              </a:tr>
            </a:tbl>
          </a:graphicData>
        </a:graphic>
      </p:graphicFrame>
    </p:spTree>
    <p:extLst>
      <p:ext uri="{BB962C8B-B14F-4D97-AF65-F5344CB8AC3E}">
        <p14:creationId xmlns:p14="http://schemas.microsoft.com/office/powerpoint/2010/main" val="29802290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2</a:t>
            </a:r>
          </a:p>
        </p:txBody>
      </p:sp>
      <p:pic>
        <p:nvPicPr>
          <p:cNvPr id="8" name="Marcador de contenido 5">
            <a:extLst>
              <a:ext uri="{FF2B5EF4-FFF2-40B4-BE49-F238E27FC236}">
                <a16:creationId xmlns:a16="http://schemas.microsoft.com/office/drawing/2014/main" id="{79ED03F5-3A1E-094A-861A-6DA9C4D3797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358" t="17850" r="25833" b="14005"/>
          <a:stretch/>
        </p:blipFill>
        <p:spPr>
          <a:xfrm>
            <a:off x="1267285" y="1253331"/>
            <a:ext cx="9657430" cy="4351338"/>
          </a:xfrm>
          <a:ln>
            <a:solidFill>
              <a:schemeClr val="accent1"/>
            </a:solidFill>
          </a:ln>
        </p:spPr>
      </p:pic>
    </p:spTree>
    <p:extLst>
      <p:ext uri="{BB962C8B-B14F-4D97-AF65-F5344CB8AC3E}">
        <p14:creationId xmlns:p14="http://schemas.microsoft.com/office/powerpoint/2010/main" val="3571961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2</a:t>
            </a:r>
          </a:p>
        </p:txBody>
      </p:sp>
      <p:pic>
        <p:nvPicPr>
          <p:cNvPr id="10" name="Marcador de contenido 6">
            <a:extLst>
              <a:ext uri="{FF2B5EF4-FFF2-40B4-BE49-F238E27FC236}">
                <a16:creationId xmlns:a16="http://schemas.microsoft.com/office/drawing/2014/main" id="{4112DBB1-AE4B-4A48-8E44-4A8EAF6FA3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08885"/>
            <a:ext cx="10515600" cy="1840230"/>
          </a:xfrm>
          <a:ln>
            <a:solidFill>
              <a:schemeClr val="accent1"/>
            </a:solidFill>
          </a:ln>
        </p:spPr>
      </p:pic>
    </p:spTree>
    <p:extLst>
      <p:ext uri="{BB962C8B-B14F-4D97-AF65-F5344CB8AC3E}">
        <p14:creationId xmlns:p14="http://schemas.microsoft.com/office/powerpoint/2010/main" val="580163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3</a:t>
            </a:r>
          </a:p>
        </p:txBody>
      </p:sp>
      <p:sp>
        <p:nvSpPr>
          <p:cNvPr id="14" name="Marcador de contenido 2">
            <a:extLst>
              <a:ext uri="{FF2B5EF4-FFF2-40B4-BE49-F238E27FC236}">
                <a16:creationId xmlns:a16="http://schemas.microsoft.com/office/drawing/2014/main" id="{1497DB40-CF44-7447-9BF7-A39B60197515}"/>
              </a:ext>
            </a:extLst>
          </p:cNvPr>
          <p:cNvSpPr txBox="1">
            <a:spLocks noGrp="1"/>
          </p:cNvSpPr>
          <p:nvPr>
            <p:ph idx="1"/>
          </p:nvPr>
        </p:nvSpPr>
        <p:spPr>
          <a:xfrm>
            <a:off x="731817" y="4019519"/>
            <a:ext cx="10728366" cy="125572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En la primera </a:t>
            </a:r>
            <a:r>
              <a:rPr lang="es-CO" dirty="0" err="1"/>
              <a:t>línea</a:t>
            </a:r>
            <a:r>
              <a:rPr lang="es-CO" dirty="0"/>
              <a:t> estamos asignando el valor 10 a la variable A y en la segunda </a:t>
            </a:r>
            <a:r>
              <a:rPr lang="es-CO" dirty="0" err="1"/>
              <a:t>línea</a:t>
            </a:r>
            <a:r>
              <a:rPr lang="es-CO" dirty="0"/>
              <a:t> estamos preguntando que si A no es igual a 12, </a:t>
            </a:r>
            <a:r>
              <a:rPr lang="es-CO" dirty="0" err="1"/>
              <a:t>condición</a:t>
            </a:r>
            <a:r>
              <a:rPr lang="es-CO" dirty="0"/>
              <a:t> que es Verdadera debido a que la variable A es igual a 10.</a:t>
            </a:r>
          </a:p>
        </p:txBody>
      </p:sp>
      <p:pic>
        <p:nvPicPr>
          <p:cNvPr id="16" name="Imagen 15">
            <a:extLst>
              <a:ext uri="{FF2B5EF4-FFF2-40B4-BE49-F238E27FC236}">
                <a16:creationId xmlns:a16="http://schemas.microsoft.com/office/drawing/2014/main" id="{864A51C5-7971-5443-8E54-BC3145F7B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583" y="1908466"/>
            <a:ext cx="4652833" cy="1520534"/>
          </a:xfrm>
          <a:prstGeom prst="rect">
            <a:avLst/>
          </a:prstGeom>
          <a:ln>
            <a:solidFill>
              <a:schemeClr val="accent1"/>
            </a:solidFill>
          </a:ln>
        </p:spPr>
      </p:pic>
    </p:spTree>
    <p:extLst>
      <p:ext uri="{BB962C8B-B14F-4D97-AF65-F5344CB8AC3E}">
        <p14:creationId xmlns:p14="http://schemas.microsoft.com/office/powerpoint/2010/main" val="665407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83914" y="178695"/>
            <a:ext cx="6969095"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Ejemplo 3</a:t>
            </a:r>
          </a:p>
        </p:txBody>
      </p:sp>
      <p:pic>
        <p:nvPicPr>
          <p:cNvPr id="6" name="Imagen 5" descr="Imagen que contiene dibujo, taburete, tabla&#10;&#10;Descripción generada automáticamente">
            <a:extLst>
              <a:ext uri="{FF2B5EF4-FFF2-40B4-BE49-F238E27FC236}">
                <a16:creationId xmlns:a16="http://schemas.microsoft.com/office/drawing/2014/main" id="{C1CCCAD3-8AD5-CF42-BDF1-60D39E271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330" y="2133502"/>
            <a:ext cx="4229100" cy="863600"/>
          </a:xfrm>
          <a:prstGeom prst="rect">
            <a:avLst/>
          </a:prstGeom>
          <a:ln>
            <a:solidFill>
              <a:schemeClr val="accent1"/>
            </a:solidFill>
          </a:ln>
        </p:spPr>
      </p:pic>
      <p:pic>
        <p:nvPicPr>
          <p:cNvPr id="8" name="Imagen 7" descr="Imagen que contiene dibujo&#10;&#10;Descripción generada automáticamente">
            <a:extLst>
              <a:ext uri="{FF2B5EF4-FFF2-40B4-BE49-F238E27FC236}">
                <a16:creationId xmlns:a16="http://schemas.microsoft.com/office/drawing/2014/main" id="{BC3286CA-BD9E-1B4F-B1CE-07D09EC5E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418" y="2133502"/>
            <a:ext cx="3403600" cy="863600"/>
          </a:xfrm>
          <a:prstGeom prst="rect">
            <a:avLst/>
          </a:prstGeom>
          <a:ln>
            <a:solidFill>
              <a:schemeClr val="accent1"/>
            </a:solidFill>
          </a:ln>
        </p:spPr>
      </p:pic>
      <p:cxnSp>
        <p:nvCxnSpPr>
          <p:cNvPr id="9" name="Conector recto de flecha 8">
            <a:extLst>
              <a:ext uri="{FF2B5EF4-FFF2-40B4-BE49-F238E27FC236}">
                <a16:creationId xmlns:a16="http://schemas.microsoft.com/office/drawing/2014/main" id="{D473188F-4D16-3E43-AA3C-E9A0DD4FF52C}"/>
              </a:ext>
            </a:extLst>
          </p:cNvPr>
          <p:cNvCxnSpPr>
            <a:stCxn id="6" idx="3"/>
            <a:endCxn id="8" idx="1"/>
          </p:cNvCxnSpPr>
          <p:nvPr/>
        </p:nvCxnSpPr>
        <p:spPr>
          <a:xfrm>
            <a:off x="5245430" y="2565302"/>
            <a:ext cx="206298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Marcador de contenido 2">
            <a:extLst>
              <a:ext uri="{FF2B5EF4-FFF2-40B4-BE49-F238E27FC236}">
                <a16:creationId xmlns:a16="http://schemas.microsoft.com/office/drawing/2014/main" id="{1793DB06-CD59-814B-BFC2-4F16B6028185}"/>
              </a:ext>
            </a:extLst>
          </p:cNvPr>
          <p:cNvSpPr txBox="1">
            <a:spLocks noGrp="1"/>
          </p:cNvSpPr>
          <p:nvPr>
            <p:ph idx="1"/>
          </p:nvPr>
        </p:nvSpPr>
        <p:spPr>
          <a:xfrm>
            <a:off x="660070" y="3860899"/>
            <a:ext cx="10443359" cy="125572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a:t>
            </a:r>
            <a:r>
              <a:rPr lang="es-CO" dirty="0" err="1"/>
              <a:t>Cuándo</a:t>
            </a:r>
            <a:r>
              <a:rPr lang="es-CO" dirty="0"/>
              <a:t> A no es mayor que B? </a:t>
            </a:r>
            <a:br>
              <a:rPr lang="es-CO" dirty="0"/>
            </a:br>
            <a:br>
              <a:rPr lang="es-CO" dirty="0"/>
            </a:br>
            <a:r>
              <a:rPr lang="es-CO" b="1" i="1" dirty="0"/>
              <a:t>Cuando es Menor o Igual a B.</a:t>
            </a:r>
          </a:p>
        </p:txBody>
      </p:sp>
    </p:spTree>
    <p:extLst>
      <p:ext uri="{BB962C8B-B14F-4D97-AF65-F5344CB8AC3E}">
        <p14:creationId xmlns:p14="http://schemas.microsoft.com/office/powerpoint/2010/main" val="190425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Algoritmo</a:t>
            </a:r>
          </a:p>
        </p:txBody>
      </p:sp>
      <p:sp>
        <p:nvSpPr>
          <p:cNvPr id="10" name="Rectángulo 9">
            <a:extLst>
              <a:ext uri="{FF2B5EF4-FFF2-40B4-BE49-F238E27FC236}">
                <a16:creationId xmlns:a16="http://schemas.microsoft.com/office/drawing/2014/main" id="{FD090241-14CD-4041-A0D4-6EE844D4E115}"/>
              </a:ext>
            </a:extLst>
          </p:cNvPr>
          <p:cNvSpPr/>
          <p:nvPr/>
        </p:nvSpPr>
        <p:spPr>
          <a:xfrm>
            <a:off x="4439080" y="1781213"/>
            <a:ext cx="2810893" cy="998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Algoritmo</a:t>
            </a:r>
            <a:endParaRPr lang="es-CO" b="1" dirty="0"/>
          </a:p>
        </p:txBody>
      </p:sp>
      <p:sp>
        <p:nvSpPr>
          <p:cNvPr id="12" name="Marcador de contenido 2">
            <a:extLst>
              <a:ext uri="{FF2B5EF4-FFF2-40B4-BE49-F238E27FC236}">
                <a16:creationId xmlns:a16="http://schemas.microsoft.com/office/drawing/2014/main" id="{A96DDAF3-682E-C140-9EDD-98B9EE6B6D68}"/>
              </a:ext>
            </a:extLst>
          </p:cNvPr>
          <p:cNvSpPr txBox="1">
            <a:spLocks noGrp="1"/>
          </p:cNvSpPr>
          <p:nvPr>
            <p:ph idx="1"/>
          </p:nvPr>
        </p:nvSpPr>
        <p:spPr>
          <a:xfrm>
            <a:off x="838200" y="3046403"/>
            <a:ext cx="10515600" cy="2159566"/>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CO" dirty="0"/>
              <a:t>Salimos del lugar en donde estemos y nos dirigimos hacia una librería. En caso de que ya estemos en una pues sencillamente solicitamos si tienen el libro, si lo tienen lo adquirimos y si no lo tienen vamos a otra librería en donde repetimos el proceso. </a:t>
            </a:r>
          </a:p>
          <a:p>
            <a:endParaRPr lang="es-CO" dirty="0"/>
          </a:p>
        </p:txBody>
      </p:sp>
    </p:spTree>
    <p:extLst>
      <p:ext uri="{BB962C8B-B14F-4D97-AF65-F5344CB8AC3E}">
        <p14:creationId xmlns:p14="http://schemas.microsoft.com/office/powerpoint/2010/main" val="15779797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2039" y="130628"/>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7 </a:t>
            </a:r>
            <a:br>
              <a:rPr lang="es-CO" dirty="0"/>
            </a:br>
            <a:r>
              <a:rPr lang="es-CO" dirty="0"/>
              <a:t>Ciclos</a:t>
            </a:r>
          </a:p>
        </p:txBody>
      </p:sp>
      <p:pic>
        <p:nvPicPr>
          <p:cNvPr id="8" name="Marcador de contenido 5" descr="Imagen que contiene dibujo&#10;&#10;Descripción generada automáticamente">
            <a:extLst>
              <a:ext uri="{FF2B5EF4-FFF2-40B4-BE49-F238E27FC236}">
                <a16:creationId xmlns:a16="http://schemas.microsoft.com/office/drawing/2014/main" id="{36025682-A2A8-D345-B750-8E0EE40608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4855" y="1778124"/>
            <a:ext cx="4123462" cy="4351338"/>
          </a:xfrm>
          <a:ln>
            <a:solidFill>
              <a:schemeClr val="accent1"/>
            </a:solidFill>
          </a:ln>
        </p:spPr>
      </p:pic>
    </p:spTree>
    <p:extLst>
      <p:ext uri="{BB962C8B-B14F-4D97-AF65-F5344CB8AC3E}">
        <p14:creationId xmlns:p14="http://schemas.microsoft.com/office/powerpoint/2010/main" val="681768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72039" y="130628"/>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7 </a:t>
            </a:r>
            <a:br>
              <a:rPr lang="es-CO" dirty="0"/>
            </a:br>
            <a:r>
              <a:rPr lang="es-CO" dirty="0"/>
              <a:t>Ciclos</a:t>
            </a:r>
          </a:p>
        </p:txBody>
      </p:sp>
      <p:pic>
        <p:nvPicPr>
          <p:cNvPr id="9" name="Marcador de contenido 6" descr="Imagen que contiene captura de pantalla, pájaro&#10;&#10;Descripción generada automáticamente">
            <a:extLst>
              <a:ext uri="{FF2B5EF4-FFF2-40B4-BE49-F238E27FC236}">
                <a16:creationId xmlns:a16="http://schemas.microsoft.com/office/drawing/2014/main" id="{523C2655-87D5-2F4A-917B-F6CB8E1EFC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4452" y="1778124"/>
            <a:ext cx="5423096" cy="4351338"/>
          </a:xfrm>
          <a:ln>
            <a:solidFill>
              <a:schemeClr val="accent1"/>
            </a:solidFill>
          </a:ln>
        </p:spPr>
      </p:pic>
    </p:spTree>
    <p:extLst>
      <p:ext uri="{BB962C8B-B14F-4D97-AF65-F5344CB8AC3E}">
        <p14:creationId xmlns:p14="http://schemas.microsoft.com/office/powerpoint/2010/main" val="16364867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60163" y="114320"/>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7</a:t>
            </a:r>
            <a:br>
              <a:rPr lang="es-CO" dirty="0"/>
            </a:br>
            <a:r>
              <a:rPr lang="es-CO" dirty="0"/>
              <a:t>Ciclos</a:t>
            </a:r>
          </a:p>
        </p:txBody>
      </p:sp>
      <p:sp>
        <p:nvSpPr>
          <p:cNvPr id="9" name="Marcador de contenido 2">
            <a:extLst>
              <a:ext uri="{FF2B5EF4-FFF2-40B4-BE49-F238E27FC236}">
                <a16:creationId xmlns:a16="http://schemas.microsoft.com/office/drawing/2014/main" id="{932F8548-D9B9-7E46-8202-818C7A2A19AE}"/>
              </a:ext>
            </a:extLst>
          </p:cNvPr>
          <p:cNvSpPr txBox="1">
            <a:spLocks noGrp="1"/>
          </p:cNvSpPr>
          <p:nvPr>
            <p:ph idx="1"/>
          </p:nvPr>
        </p:nvSpPr>
        <p:spPr>
          <a:xfrm>
            <a:off x="838200" y="2091198"/>
            <a:ext cx="10515600" cy="2675604"/>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En el Cuerpo del Ciclo se colocan las ordenes que se van a repetir (o iterar) mientras la </a:t>
            </a:r>
            <a:r>
              <a:rPr lang="es-CO" dirty="0" err="1"/>
              <a:t>condición</a:t>
            </a:r>
            <a:r>
              <a:rPr lang="es-CO" dirty="0"/>
              <a:t> sea </a:t>
            </a:r>
            <a:r>
              <a:rPr lang="es-CO" b="1" i="1" dirty="0"/>
              <a:t>Verdadera</a:t>
            </a:r>
            <a:r>
              <a:rPr lang="es-CO" dirty="0"/>
              <a:t>. </a:t>
            </a:r>
          </a:p>
          <a:p>
            <a:endParaRPr lang="es-CO" dirty="0"/>
          </a:p>
          <a:p>
            <a:r>
              <a:rPr lang="es-CO" dirty="0"/>
              <a:t>El </a:t>
            </a:r>
            <a:r>
              <a:rPr lang="es-CO" b="1" dirty="0" err="1"/>
              <a:t>Fin_Mientras</a:t>
            </a:r>
            <a:r>
              <a:rPr lang="es-CO" dirty="0"/>
              <a:t> le indicará posteriormente hasta dónde llega el bloque de instrucciones u </a:t>
            </a:r>
            <a:r>
              <a:rPr lang="es-CO" dirty="0" err="1"/>
              <a:t>órdenes</a:t>
            </a:r>
            <a:r>
              <a:rPr lang="es-CO" dirty="0"/>
              <a:t> y determinar a partir de dónde se devuelve el control del algoritmo para evaluar la </a:t>
            </a:r>
            <a:r>
              <a:rPr lang="es-CO" dirty="0" err="1"/>
              <a:t>condición</a:t>
            </a:r>
            <a:r>
              <a:rPr lang="es-CO" dirty="0"/>
              <a:t>. </a:t>
            </a:r>
          </a:p>
        </p:txBody>
      </p:sp>
    </p:spTree>
    <p:extLst>
      <p:ext uri="{BB962C8B-B14F-4D97-AF65-F5344CB8AC3E}">
        <p14:creationId xmlns:p14="http://schemas.microsoft.com/office/powerpoint/2010/main" val="31983115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3D2EACC-D82D-CF41-87B6-54459F389231}"/>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327AF3F0-53C9-7D40-9276-F1CEFD970EAD}"/>
              </a:ext>
            </a:extLst>
          </p:cNvPr>
          <p:cNvSpPr txBox="1"/>
          <p:nvPr/>
        </p:nvSpPr>
        <p:spPr>
          <a:xfrm>
            <a:off x="814192" y="2805830"/>
            <a:ext cx="7175378" cy="1862048"/>
          </a:xfrm>
          <a:prstGeom prst="rect">
            <a:avLst/>
          </a:prstGeom>
          <a:noFill/>
        </p:spPr>
        <p:txBody>
          <a:bodyPr wrap="square" rtlCol="0">
            <a:spAutoFit/>
          </a:bodyPr>
          <a:lstStyle/>
          <a:p>
            <a:r>
              <a:rPr lang="es-CO" sz="11500" dirty="0">
                <a:solidFill>
                  <a:srgbClr val="FF0062"/>
                </a:solidFill>
                <a:latin typeface="Volkswagen Serial" panose="02000000000000000000" pitchFamily="2" charset="77"/>
              </a:rPr>
              <a:t>Algoritmos</a:t>
            </a:r>
            <a:endParaRPr lang="es-CO" sz="4800" dirty="0">
              <a:solidFill>
                <a:srgbClr val="3366C9"/>
              </a:solidFill>
              <a:latin typeface="Volkswagen Serial" panose="02000000000000000000" pitchFamily="2" charset="77"/>
            </a:endParaRPr>
          </a:p>
        </p:txBody>
      </p:sp>
      <p:sp>
        <p:nvSpPr>
          <p:cNvPr id="11" name="CuadroTexto 10">
            <a:extLst>
              <a:ext uri="{FF2B5EF4-FFF2-40B4-BE49-F238E27FC236}">
                <a16:creationId xmlns:a16="http://schemas.microsoft.com/office/drawing/2014/main" id="{940D40AD-831A-244D-8EC4-987A5049EB67}"/>
              </a:ext>
            </a:extLst>
          </p:cNvPr>
          <p:cNvSpPr txBox="1"/>
          <p:nvPr/>
        </p:nvSpPr>
        <p:spPr>
          <a:xfrm>
            <a:off x="901874" y="4381215"/>
            <a:ext cx="6630496" cy="1200329"/>
          </a:xfrm>
          <a:prstGeom prst="rect">
            <a:avLst/>
          </a:prstGeom>
          <a:noFill/>
        </p:spPr>
        <p:txBody>
          <a:bodyPr wrap="square" rtlCol="0">
            <a:spAutoFit/>
          </a:bodyPr>
          <a:lstStyle/>
          <a:p>
            <a:r>
              <a:rPr lang="es-CO" sz="3600" dirty="0">
                <a:solidFill>
                  <a:srgbClr val="3366C9"/>
                </a:solidFill>
                <a:latin typeface="Volkswagen Serial" panose="02000000000000000000" pitchFamily="2" charset="77"/>
              </a:rPr>
              <a:t>Conceptualización, representación y codificación</a:t>
            </a:r>
          </a:p>
        </p:txBody>
      </p:sp>
    </p:spTree>
    <p:extLst>
      <p:ext uri="{BB962C8B-B14F-4D97-AF65-F5344CB8AC3E}">
        <p14:creationId xmlns:p14="http://schemas.microsoft.com/office/powerpoint/2010/main" val="16020595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132852" y="924815"/>
            <a:ext cx="6969095" cy="1920526"/>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Metodología, Técnica y </a:t>
            </a:r>
            <a:r>
              <a:rPr lang="es-CO" b="1" u="sng" dirty="0"/>
              <a:t>Tecnología</a:t>
            </a:r>
            <a:r>
              <a:rPr lang="es-CO" dirty="0"/>
              <a:t> Para Solucionar un Problema</a:t>
            </a:r>
          </a:p>
        </p:txBody>
      </p:sp>
      <p:pic>
        <p:nvPicPr>
          <p:cNvPr id="8" name="Imagen 7" descr="Imagen que contiene alimentos&#10;&#10;Descripción generada automáticamente">
            <a:extLst>
              <a:ext uri="{FF2B5EF4-FFF2-40B4-BE49-F238E27FC236}">
                <a16:creationId xmlns:a16="http://schemas.microsoft.com/office/drawing/2014/main" id="{9693D280-7F4A-A44E-9EAB-1700AC9A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931" y="3533963"/>
            <a:ext cx="2403522" cy="2025493"/>
          </a:xfrm>
          <a:prstGeom prst="rect">
            <a:avLst/>
          </a:prstGeom>
          <a:ln>
            <a:solidFill>
              <a:srgbClr val="FF0000"/>
            </a:solidFill>
          </a:ln>
        </p:spPr>
      </p:pic>
      <p:pic>
        <p:nvPicPr>
          <p:cNvPr id="11" name="Marcador de contenido 10" descr="Imagen que contiene dibujo&#10;&#10;Descripción generada automáticamente">
            <a:extLst>
              <a:ext uri="{FF2B5EF4-FFF2-40B4-BE49-F238E27FC236}">
                <a16:creationId xmlns:a16="http://schemas.microsoft.com/office/drawing/2014/main" id="{D79F56D0-1517-124D-A026-C64C1EC3FE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4926" y="3385497"/>
            <a:ext cx="5575143" cy="2322427"/>
          </a:xfrm>
          <a:prstGeom prst="rect">
            <a:avLst/>
          </a:prstGeom>
          <a:ln>
            <a:solidFill>
              <a:srgbClr val="FF0000"/>
            </a:solidFill>
          </a:ln>
        </p:spPr>
      </p:pic>
    </p:spTree>
    <p:extLst>
      <p:ext uri="{BB962C8B-B14F-4D97-AF65-F5344CB8AC3E}">
        <p14:creationId xmlns:p14="http://schemas.microsoft.com/office/powerpoint/2010/main" val="1188197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60163" y="114320"/>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Solución de un Problema Mediante el Computador</a:t>
            </a:r>
          </a:p>
        </p:txBody>
      </p:sp>
      <p:graphicFrame>
        <p:nvGraphicFramePr>
          <p:cNvPr id="12" name="Marcador de contenido 7">
            <a:extLst>
              <a:ext uri="{FF2B5EF4-FFF2-40B4-BE49-F238E27FC236}">
                <a16:creationId xmlns:a16="http://schemas.microsoft.com/office/drawing/2014/main" id="{BFBB54C0-3EE8-3643-AADF-18C6A191FBFF}"/>
              </a:ext>
            </a:extLst>
          </p:cNvPr>
          <p:cNvGraphicFramePr>
            <a:graphicFrameLocks noGrp="1"/>
          </p:cNvGraphicFramePr>
          <p:nvPr>
            <p:ph idx="1"/>
            <p:extLst>
              <p:ext uri="{D42A27DB-BD31-4B8C-83A1-F6EECF244321}">
                <p14:modId xmlns:p14="http://schemas.microsoft.com/office/powerpoint/2010/main" val="1694545041"/>
              </p:ext>
            </p:extLst>
          </p:nvPr>
        </p:nvGraphicFramePr>
        <p:xfrm>
          <a:off x="67195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n 10">
            <a:extLst>
              <a:ext uri="{FF2B5EF4-FFF2-40B4-BE49-F238E27FC236}">
                <a16:creationId xmlns:a16="http://schemas.microsoft.com/office/drawing/2014/main" id="{39580B26-47C6-6A4B-BE39-67DB3EA28C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9334" y="4130358"/>
            <a:ext cx="1120887" cy="1113823"/>
          </a:xfrm>
          <a:prstGeom prst="rect">
            <a:avLst/>
          </a:prstGeom>
        </p:spPr>
      </p:pic>
      <p:pic>
        <p:nvPicPr>
          <p:cNvPr id="10" name="Imagen 9" descr="Imagen que contiene objeto, reloj&#10;&#10;Descripción generada automáticamente">
            <a:extLst>
              <a:ext uri="{FF2B5EF4-FFF2-40B4-BE49-F238E27FC236}">
                <a16:creationId xmlns:a16="http://schemas.microsoft.com/office/drawing/2014/main" id="{8B1F926C-D1EF-1E45-8A2E-ABCA0788F4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7847" y="1526917"/>
            <a:ext cx="2825578" cy="2603441"/>
          </a:xfrm>
          <a:prstGeom prst="rect">
            <a:avLst/>
          </a:prstGeom>
        </p:spPr>
      </p:pic>
    </p:spTree>
    <p:extLst>
      <p:ext uri="{BB962C8B-B14F-4D97-AF65-F5344CB8AC3E}">
        <p14:creationId xmlns:p14="http://schemas.microsoft.com/office/powerpoint/2010/main" val="7760184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2260163" y="114320"/>
            <a:ext cx="6969095" cy="1311128"/>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Solución de un Problema Mediante el Computador</a:t>
            </a:r>
          </a:p>
        </p:txBody>
      </p:sp>
      <p:pic>
        <p:nvPicPr>
          <p:cNvPr id="9" name="Marcador de contenido 4" descr="Imagen que contiene dibujo&#10;&#10;Descripción generada automáticamente">
            <a:extLst>
              <a:ext uri="{FF2B5EF4-FFF2-40B4-BE49-F238E27FC236}">
                <a16:creationId xmlns:a16="http://schemas.microsoft.com/office/drawing/2014/main" id="{A532426F-63F1-FD41-80A5-61CF06B649F2}"/>
              </a:ext>
            </a:extLst>
          </p:cNvPr>
          <p:cNvPicPr>
            <a:picLocks noChangeAspect="1"/>
          </p:cNvPicPr>
          <p:nvPr/>
        </p:nvPicPr>
        <p:blipFill rotWithShape="1">
          <a:blip r:embed="rId3">
            <a:extLst>
              <a:ext uri="{28A0092B-C50C-407E-A947-70E740481C1C}">
                <a14:useLocalDpi xmlns:a14="http://schemas.microsoft.com/office/drawing/2010/main" val="0"/>
              </a:ext>
            </a:extLst>
          </a:blip>
          <a:srcRect r="68880"/>
          <a:stretch/>
        </p:blipFill>
        <p:spPr>
          <a:xfrm>
            <a:off x="8379954" y="2355687"/>
            <a:ext cx="3410373" cy="2874411"/>
          </a:xfrm>
          <a:prstGeom prst="rect">
            <a:avLst/>
          </a:prstGeom>
        </p:spPr>
      </p:pic>
      <p:pic>
        <p:nvPicPr>
          <p:cNvPr id="13" name="Marcador de contenido 4" descr="Imagen que contiene dibujo&#10;&#10;Descripción generada automáticamente">
            <a:extLst>
              <a:ext uri="{FF2B5EF4-FFF2-40B4-BE49-F238E27FC236}">
                <a16:creationId xmlns:a16="http://schemas.microsoft.com/office/drawing/2014/main" id="{355DD7C9-E5F3-ED46-87F5-C72EAFF9782B}"/>
              </a:ext>
            </a:extLst>
          </p:cNvPr>
          <p:cNvPicPr>
            <a:picLocks noChangeAspect="1"/>
          </p:cNvPicPr>
          <p:nvPr/>
        </p:nvPicPr>
        <p:blipFill rotWithShape="1">
          <a:blip r:embed="rId3">
            <a:extLst>
              <a:ext uri="{28A0092B-C50C-407E-A947-70E740481C1C}">
                <a14:useLocalDpi xmlns:a14="http://schemas.microsoft.com/office/drawing/2010/main" val="0"/>
              </a:ext>
            </a:extLst>
          </a:blip>
          <a:srcRect l="34375" r="34505"/>
          <a:stretch/>
        </p:blipFill>
        <p:spPr>
          <a:xfrm>
            <a:off x="4473537" y="2942150"/>
            <a:ext cx="3146514" cy="2652019"/>
          </a:xfrm>
          <a:prstGeom prst="rect">
            <a:avLst/>
          </a:prstGeom>
        </p:spPr>
      </p:pic>
      <p:pic>
        <p:nvPicPr>
          <p:cNvPr id="14" name="Marcador de contenido 4" descr="Imagen que contiene dibujo&#10;&#10;Descripción generada automáticamente">
            <a:extLst>
              <a:ext uri="{FF2B5EF4-FFF2-40B4-BE49-F238E27FC236}">
                <a16:creationId xmlns:a16="http://schemas.microsoft.com/office/drawing/2014/main" id="{80AB2847-C364-8244-9E82-2C842F191A82}"/>
              </a:ext>
            </a:extLst>
          </p:cNvPr>
          <p:cNvPicPr>
            <a:picLocks noChangeAspect="1"/>
          </p:cNvPicPr>
          <p:nvPr/>
        </p:nvPicPr>
        <p:blipFill rotWithShape="1">
          <a:blip r:embed="rId3">
            <a:extLst>
              <a:ext uri="{28A0092B-C50C-407E-A947-70E740481C1C}">
                <a14:useLocalDpi xmlns:a14="http://schemas.microsoft.com/office/drawing/2010/main" val="0"/>
              </a:ext>
            </a:extLst>
          </a:blip>
          <a:srcRect l="68880"/>
          <a:stretch/>
        </p:blipFill>
        <p:spPr>
          <a:xfrm>
            <a:off x="647815" y="2184605"/>
            <a:ext cx="2961158" cy="2495793"/>
          </a:xfrm>
          <a:prstGeom prst="rect">
            <a:avLst/>
          </a:prstGeom>
        </p:spPr>
      </p:pic>
      <p:pic>
        <p:nvPicPr>
          <p:cNvPr id="18" name="Imagen 17">
            <a:extLst>
              <a:ext uri="{FF2B5EF4-FFF2-40B4-BE49-F238E27FC236}">
                <a16:creationId xmlns:a16="http://schemas.microsoft.com/office/drawing/2014/main" id="{44D9103F-38F0-A94E-82FD-6FC33951B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910" y="4628374"/>
            <a:ext cx="1286670" cy="1286670"/>
          </a:xfrm>
          <a:prstGeom prst="rect">
            <a:avLst/>
          </a:prstGeom>
        </p:spPr>
      </p:pic>
      <p:grpSp>
        <p:nvGrpSpPr>
          <p:cNvPr id="19" name="Grupo 18">
            <a:extLst>
              <a:ext uri="{FF2B5EF4-FFF2-40B4-BE49-F238E27FC236}">
                <a16:creationId xmlns:a16="http://schemas.microsoft.com/office/drawing/2014/main" id="{632A601B-BA7E-4F47-985A-3E5CBCF9416E}"/>
              </a:ext>
            </a:extLst>
          </p:cNvPr>
          <p:cNvGrpSpPr/>
          <p:nvPr/>
        </p:nvGrpSpPr>
        <p:grpSpPr>
          <a:xfrm>
            <a:off x="4740049" y="5596097"/>
            <a:ext cx="2711902" cy="908271"/>
            <a:chOff x="4224615" y="627501"/>
            <a:chExt cx="2209140" cy="878502"/>
          </a:xfrm>
        </p:grpSpPr>
        <p:sp>
          <p:nvSpPr>
            <p:cNvPr id="20" name="Rectángulo redondeado 19">
              <a:extLst>
                <a:ext uri="{FF2B5EF4-FFF2-40B4-BE49-F238E27FC236}">
                  <a16:creationId xmlns:a16="http://schemas.microsoft.com/office/drawing/2014/main" id="{0EFF471E-E2E9-1B45-B9F1-7BC2BABC59F7}"/>
                </a:ext>
              </a:extLst>
            </p:cNvPr>
            <p:cNvSpPr/>
            <p:nvPr/>
          </p:nvSpPr>
          <p:spPr>
            <a:xfrm>
              <a:off x="4224615" y="627501"/>
              <a:ext cx="2209140" cy="87850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uadroTexto 20">
              <a:extLst>
                <a:ext uri="{FF2B5EF4-FFF2-40B4-BE49-F238E27FC236}">
                  <a16:creationId xmlns:a16="http://schemas.microsoft.com/office/drawing/2014/main" id="{66B8199C-9510-B047-B860-E671ED4F7850}"/>
                </a:ext>
              </a:extLst>
            </p:cNvPr>
            <p:cNvSpPr txBox="1"/>
            <p:nvPr/>
          </p:nvSpPr>
          <p:spPr>
            <a:xfrm>
              <a:off x="4250345" y="653231"/>
              <a:ext cx="2157680" cy="8270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a:t>2. Técnicas de Representación</a:t>
              </a:r>
            </a:p>
          </p:txBody>
        </p:sp>
      </p:grpSp>
      <p:pic>
        <p:nvPicPr>
          <p:cNvPr id="22" name="Imagen 21" descr="Imagen que contiene texto, mapa&#10;&#10;Descripción generada automáticamente">
            <a:extLst>
              <a:ext uri="{FF2B5EF4-FFF2-40B4-BE49-F238E27FC236}">
                <a16:creationId xmlns:a16="http://schemas.microsoft.com/office/drawing/2014/main" id="{A9AEF7E7-F417-BB41-8EA5-AC0F4CC42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447" y="1539768"/>
            <a:ext cx="1794172" cy="1574573"/>
          </a:xfrm>
          <a:prstGeom prst="rect">
            <a:avLst/>
          </a:prstGeom>
        </p:spPr>
      </p:pic>
      <p:grpSp>
        <p:nvGrpSpPr>
          <p:cNvPr id="23" name="Grupo 22">
            <a:extLst>
              <a:ext uri="{FF2B5EF4-FFF2-40B4-BE49-F238E27FC236}">
                <a16:creationId xmlns:a16="http://schemas.microsoft.com/office/drawing/2014/main" id="{E02E2DCD-8061-3A4E-88C1-AED90F6C481C}"/>
              </a:ext>
            </a:extLst>
          </p:cNvPr>
          <p:cNvGrpSpPr/>
          <p:nvPr/>
        </p:nvGrpSpPr>
        <p:grpSpPr>
          <a:xfrm>
            <a:off x="8781420" y="1539768"/>
            <a:ext cx="2535764" cy="897767"/>
            <a:chOff x="7491346" y="2677340"/>
            <a:chExt cx="2209140" cy="878502"/>
          </a:xfrm>
        </p:grpSpPr>
        <p:sp>
          <p:nvSpPr>
            <p:cNvPr id="24" name="Rectángulo redondeado 23">
              <a:extLst>
                <a:ext uri="{FF2B5EF4-FFF2-40B4-BE49-F238E27FC236}">
                  <a16:creationId xmlns:a16="http://schemas.microsoft.com/office/drawing/2014/main" id="{9848923B-8C89-0B4F-90F1-FBB1D7F3F543}"/>
                </a:ext>
              </a:extLst>
            </p:cNvPr>
            <p:cNvSpPr/>
            <p:nvPr/>
          </p:nvSpPr>
          <p:spPr>
            <a:xfrm>
              <a:off x="7491346" y="2677340"/>
              <a:ext cx="2209140" cy="87850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uadroTexto 24">
              <a:extLst>
                <a:ext uri="{FF2B5EF4-FFF2-40B4-BE49-F238E27FC236}">
                  <a16:creationId xmlns:a16="http://schemas.microsoft.com/office/drawing/2014/main" id="{58BB6A4F-91C4-AC43-A572-7E76A7963522}"/>
                </a:ext>
              </a:extLst>
            </p:cNvPr>
            <p:cNvSpPr txBox="1"/>
            <p:nvPr/>
          </p:nvSpPr>
          <p:spPr>
            <a:xfrm>
              <a:off x="7517076" y="2703070"/>
              <a:ext cx="2157680" cy="8270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a:t>3. Transcripción o Codificación</a:t>
              </a:r>
            </a:p>
          </p:txBody>
        </p:sp>
      </p:grpSp>
      <p:grpSp>
        <p:nvGrpSpPr>
          <p:cNvPr id="29" name="Grupo 28">
            <a:extLst>
              <a:ext uri="{FF2B5EF4-FFF2-40B4-BE49-F238E27FC236}">
                <a16:creationId xmlns:a16="http://schemas.microsoft.com/office/drawing/2014/main" id="{B4540775-1A63-B64C-8DE2-20D3C096FD5E}"/>
              </a:ext>
            </a:extLst>
          </p:cNvPr>
          <p:cNvGrpSpPr/>
          <p:nvPr/>
        </p:nvGrpSpPr>
        <p:grpSpPr>
          <a:xfrm>
            <a:off x="874816" y="1513474"/>
            <a:ext cx="2535763" cy="897767"/>
            <a:chOff x="957885" y="2677340"/>
            <a:chExt cx="2209140" cy="878502"/>
          </a:xfrm>
        </p:grpSpPr>
        <p:sp>
          <p:nvSpPr>
            <p:cNvPr id="30" name="Rectángulo redondeado 29">
              <a:extLst>
                <a:ext uri="{FF2B5EF4-FFF2-40B4-BE49-F238E27FC236}">
                  <a16:creationId xmlns:a16="http://schemas.microsoft.com/office/drawing/2014/main" id="{5639E433-AB7E-FD41-91D3-425BA6E04241}"/>
                </a:ext>
              </a:extLst>
            </p:cNvPr>
            <p:cNvSpPr/>
            <p:nvPr/>
          </p:nvSpPr>
          <p:spPr>
            <a:xfrm>
              <a:off x="957885" y="2677340"/>
              <a:ext cx="2209140" cy="87850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uadroTexto 30">
              <a:extLst>
                <a:ext uri="{FF2B5EF4-FFF2-40B4-BE49-F238E27FC236}">
                  <a16:creationId xmlns:a16="http://schemas.microsoft.com/office/drawing/2014/main" id="{0DA07D1E-2218-0E44-A747-7C6B9B26B1E3}"/>
                </a:ext>
              </a:extLst>
            </p:cNvPr>
            <p:cNvSpPr txBox="1"/>
            <p:nvPr/>
          </p:nvSpPr>
          <p:spPr>
            <a:xfrm>
              <a:off x="983615" y="2703070"/>
              <a:ext cx="2157680" cy="8270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a:t>1. Concepción del Problema</a:t>
              </a:r>
            </a:p>
          </p:txBody>
        </p:sp>
      </p:grpSp>
      <p:pic>
        <p:nvPicPr>
          <p:cNvPr id="32" name="Imagen 31" descr="Imagen que contiene objeto, reloj&#10;&#10;Descripción generada automáticamente">
            <a:extLst>
              <a:ext uri="{FF2B5EF4-FFF2-40B4-BE49-F238E27FC236}">
                <a16:creationId xmlns:a16="http://schemas.microsoft.com/office/drawing/2014/main" id="{E5E9CB56-567F-8D41-A0B4-0EF5A56AAE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0076" y="4778258"/>
            <a:ext cx="1449344" cy="1335401"/>
          </a:xfrm>
          <a:prstGeom prst="rect">
            <a:avLst/>
          </a:prstGeom>
        </p:spPr>
      </p:pic>
    </p:spTree>
    <p:extLst>
      <p:ext uri="{BB962C8B-B14F-4D97-AF65-F5344CB8AC3E}">
        <p14:creationId xmlns:p14="http://schemas.microsoft.com/office/powerpoint/2010/main" val="3721500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15" name="Marcador de contenido 15">
            <a:extLst>
              <a:ext uri="{FF2B5EF4-FFF2-40B4-BE49-F238E27FC236}">
                <a16:creationId xmlns:a16="http://schemas.microsoft.com/office/drawing/2014/main" id="{7C6AFC61-0FB3-C745-AAB1-3138D629E6DE}"/>
              </a:ext>
            </a:extLst>
          </p:cNvPr>
          <p:cNvSpPr txBox="1">
            <a:spLocks noGrp="1"/>
          </p:cNvSpPr>
          <p:nvPr>
            <p:ph idx="1"/>
          </p:nvPr>
        </p:nvSpPr>
        <p:spPr>
          <a:xfrm>
            <a:off x="584804" y="3025655"/>
            <a:ext cx="5195813" cy="1643527"/>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Desarrollar un programa que permite leer un </a:t>
            </a:r>
            <a:r>
              <a:rPr lang="es-CO" dirty="0" err="1"/>
              <a:t>número</a:t>
            </a:r>
            <a:r>
              <a:rPr lang="es-CO" dirty="0"/>
              <a:t> entero positivo y determinar si es par.</a:t>
            </a:r>
          </a:p>
        </p:txBody>
      </p:sp>
      <p:pic>
        <p:nvPicPr>
          <p:cNvPr id="16" name="Imagen 15" descr="Imagen que contiene caja&#10;&#10;Descripción generada automáticamente">
            <a:extLst>
              <a:ext uri="{FF2B5EF4-FFF2-40B4-BE49-F238E27FC236}">
                <a16:creationId xmlns:a16="http://schemas.microsoft.com/office/drawing/2014/main" id="{37F8F4FB-DC50-6C41-A849-D2D560957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263" y="2254284"/>
            <a:ext cx="1993404" cy="3193081"/>
          </a:xfrm>
          <a:prstGeom prst="rect">
            <a:avLst/>
          </a:prstGeom>
          <a:ln>
            <a:noFill/>
          </a:ln>
        </p:spPr>
      </p:pic>
      <p:pic>
        <p:nvPicPr>
          <p:cNvPr id="17" name="Imagen 16">
            <a:extLst>
              <a:ext uri="{FF2B5EF4-FFF2-40B4-BE49-F238E27FC236}">
                <a16:creationId xmlns:a16="http://schemas.microsoft.com/office/drawing/2014/main" id="{6FC6A527-74FD-A746-B7C3-2ACB65741978}"/>
              </a:ext>
            </a:extLst>
          </p:cNvPr>
          <p:cNvPicPr>
            <a:picLocks noChangeAspect="1"/>
          </p:cNvPicPr>
          <p:nvPr/>
        </p:nvPicPr>
        <p:blipFill rotWithShape="1">
          <a:blip r:embed="rId4">
            <a:extLst>
              <a:ext uri="{28A0092B-C50C-407E-A947-70E740481C1C}">
                <a14:useLocalDpi xmlns:a14="http://schemas.microsoft.com/office/drawing/2010/main" val="0"/>
              </a:ext>
            </a:extLst>
          </a:blip>
          <a:srcRect l="18595" r="17931"/>
          <a:stretch/>
        </p:blipFill>
        <p:spPr>
          <a:xfrm>
            <a:off x="8870361" y="2053360"/>
            <a:ext cx="1782423" cy="3588119"/>
          </a:xfrm>
          <a:prstGeom prst="rect">
            <a:avLst/>
          </a:prstGeom>
        </p:spPr>
      </p:pic>
    </p:spTree>
    <p:extLst>
      <p:ext uri="{BB962C8B-B14F-4D97-AF65-F5344CB8AC3E}">
        <p14:creationId xmlns:p14="http://schemas.microsoft.com/office/powerpoint/2010/main" val="1379461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Marcador de contenido 15">
            <a:extLst>
              <a:ext uri="{FF2B5EF4-FFF2-40B4-BE49-F238E27FC236}">
                <a16:creationId xmlns:a16="http://schemas.microsoft.com/office/drawing/2014/main" id="{E8E6FB1E-A7CE-084C-80B3-9E28037FD2AA}"/>
              </a:ext>
            </a:extLst>
          </p:cNvPr>
          <p:cNvSpPr txBox="1">
            <a:spLocks noGrp="1"/>
          </p:cNvSpPr>
          <p:nvPr>
            <p:ph idx="1"/>
          </p:nvPr>
        </p:nvSpPr>
        <p:spPr>
          <a:xfrm>
            <a:off x="838200" y="1825625"/>
            <a:ext cx="10515600" cy="4611519"/>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0">
              <a:buNone/>
            </a:pPr>
            <a:r>
              <a:rPr lang="es-CO" b="1" dirty="0"/>
              <a:t>a) Clarificación del objetivo:</a:t>
            </a:r>
            <a:endParaRPr lang="es-CO" dirty="0"/>
          </a:p>
          <a:p>
            <a:r>
              <a:rPr lang="es-CO" dirty="0"/>
              <a:t>Se trata de recibir un </a:t>
            </a:r>
            <a:r>
              <a:rPr lang="es-CO" dirty="0" err="1"/>
              <a:t>número</a:t>
            </a:r>
            <a:r>
              <a:rPr lang="es-CO" dirty="0"/>
              <a:t> entero (para lo cual utilizaremos una variable de tipo entero), verificar que es un </a:t>
            </a:r>
            <a:r>
              <a:rPr lang="es-CO" dirty="0" err="1"/>
              <a:t>número</a:t>
            </a:r>
            <a:r>
              <a:rPr lang="es-CO" dirty="0"/>
              <a:t> positivo y determinar si es un </a:t>
            </a:r>
            <a:r>
              <a:rPr lang="es-CO" dirty="0" err="1"/>
              <a:t>número</a:t>
            </a:r>
            <a:r>
              <a:rPr lang="es-CO" dirty="0"/>
              <a:t> par. </a:t>
            </a:r>
          </a:p>
          <a:p>
            <a:endParaRPr lang="es-CO" dirty="0"/>
          </a:p>
          <a:p>
            <a:r>
              <a:rPr lang="es-CO" dirty="0"/>
              <a:t>Recordemos pues que son </a:t>
            </a:r>
            <a:r>
              <a:rPr lang="es-CO" dirty="0" err="1"/>
              <a:t>números</a:t>
            </a:r>
            <a:r>
              <a:rPr lang="es-CO" dirty="0"/>
              <a:t> pares aquellos que son divisibles exactamente entre dos, o sea, aquellos que al dividirlos entre 2 su residuo es cero. </a:t>
            </a:r>
          </a:p>
          <a:p>
            <a:endParaRPr lang="es-CO" dirty="0"/>
          </a:p>
          <a:p>
            <a:endParaRPr lang="es-CO" dirty="0"/>
          </a:p>
        </p:txBody>
      </p:sp>
    </p:spTree>
    <p:extLst>
      <p:ext uri="{BB962C8B-B14F-4D97-AF65-F5344CB8AC3E}">
        <p14:creationId xmlns:p14="http://schemas.microsoft.com/office/powerpoint/2010/main" val="3498563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825625"/>
            <a:ext cx="10515600" cy="357944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a) Clarificación del objetivo:</a:t>
            </a:r>
          </a:p>
          <a:p>
            <a:pPr marL="685800" indent="-457200">
              <a:buFont typeface="Arial" panose="020B0604020202020204" pitchFamily="34" charset="0"/>
              <a:buChar char="•"/>
            </a:pPr>
            <a:r>
              <a:rPr lang="es-CO" b="0" dirty="0"/>
              <a:t>En caso de que el </a:t>
            </a:r>
            <a:r>
              <a:rPr lang="es-CO" b="0" dirty="0" err="1"/>
              <a:t>número</a:t>
            </a:r>
            <a:r>
              <a:rPr lang="es-CO" b="0" dirty="0"/>
              <a:t> </a:t>
            </a:r>
            <a:r>
              <a:rPr lang="es-CO" b="0" dirty="0" err="1"/>
              <a:t>leído</a:t>
            </a:r>
            <a:r>
              <a:rPr lang="es-CO" b="0" dirty="0"/>
              <a:t> sea para avisaremos a </a:t>
            </a:r>
            <a:r>
              <a:rPr lang="es-CO" b="0" dirty="0" err="1"/>
              <a:t>través</a:t>
            </a:r>
            <a:r>
              <a:rPr lang="es-CO" b="0" dirty="0"/>
              <a:t> de un </a:t>
            </a:r>
            <a:r>
              <a:rPr lang="es-CO" b="0" dirty="0" err="1"/>
              <a:t>título</a:t>
            </a:r>
            <a:r>
              <a:rPr lang="es-CO" b="0" dirty="0"/>
              <a:t> que el </a:t>
            </a:r>
            <a:r>
              <a:rPr lang="es-CO" b="0" dirty="0" err="1"/>
              <a:t>número</a:t>
            </a:r>
            <a:r>
              <a:rPr lang="es-CO" b="0" dirty="0"/>
              <a:t> sí es par y en caso de que no sea así entonces haremos lo mismo avisando que el </a:t>
            </a:r>
            <a:r>
              <a:rPr lang="es-CO" b="0" dirty="0" err="1"/>
              <a:t>número</a:t>
            </a:r>
            <a:r>
              <a:rPr lang="es-CO" b="0" dirty="0"/>
              <a:t> no es par.</a:t>
            </a:r>
          </a:p>
          <a:p>
            <a:pPr marL="685800" indent="-457200">
              <a:buFont typeface="Arial" panose="020B0604020202020204" pitchFamily="34" charset="0"/>
              <a:buChar char="•"/>
            </a:pPr>
            <a:endParaRPr lang="es-CO" b="0" dirty="0"/>
          </a:p>
          <a:p>
            <a:pPr marL="685800" indent="-457200">
              <a:buFont typeface="Arial" panose="020B0604020202020204" pitchFamily="34" charset="0"/>
              <a:buChar char="•"/>
            </a:pPr>
            <a:r>
              <a:rPr lang="es-CO" b="0" dirty="0"/>
              <a:t>Apenas hayamos avisado a </a:t>
            </a:r>
            <a:r>
              <a:rPr lang="es-CO" b="0" dirty="0" err="1"/>
              <a:t>través</a:t>
            </a:r>
            <a:r>
              <a:rPr lang="es-CO" b="0" dirty="0"/>
              <a:t> de un </a:t>
            </a:r>
            <a:r>
              <a:rPr lang="es-CO" b="0" dirty="0" err="1"/>
              <a:t>título</a:t>
            </a:r>
            <a:r>
              <a:rPr lang="es-CO" b="0" dirty="0"/>
              <a:t> que el </a:t>
            </a:r>
            <a:r>
              <a:rPr lang="es-CO" b="0" dirty="0" err="1"/>
              <a:t>número</a:t>
            </a:r>
            <a:r>
              <a:rPr lang="es-CO" b="0" dirty="0"/>
              <a:t> es par o que no lo es, entonces allí </a:t>
            </a:r>
            <a:r>
              <a:rPr lang="es-CO" b="0" dirty="0" err="1"/>
              <a:t>debera</a:t>
            </a:r>
            <a:r>
              <a:rPr lang="es-CO" b="0" dirty="0"/>
              <a:t>́ terminar nuestro algoritmo. </a:t>
            </a:r>
            <a:endParaRPr lang="es-CO" dirty="0"/>
          </a:p>
        </p:txBody>
      </p:sp>
    </p:spTree>
    <p:extLst>
      <p:ext uri="{BB962C8B-B14F-4D97-AF65-F5344CB8AC3E}">
        <p14:creationId xmlns:p14="http://schemas.microsoft.com/office/powerpoint/2010/main" val="421099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235043"/>
            <a:ext cx="6442842"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Generalización del Algoritmo</a:t>
            </a:r>
          </a:p>
        </p:txBody>
      </p:sp>
      <p:pic>
        <p:nvPicPr>
          <p:cNvPr id="8" name="Marcador de contenido 4" descr="Imagen que contiene pájaro&#10;&#10;Descripción generada automáticamente">
            <a:extLst>
              <a:ext uri="{FF2B5EF4-FFF2-40B4-BE49-F238E27FC236}">
                <a16:creationId xmlns:a16="http://schemas.microsoft.com/office/drawing/2014/main" id="{89B914BB-E5E3-5F42-8752-34AF82AB92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9371" y="1795621"/>
            <a:ext cx="8693258" cy="3546118"/>
          </a:xfrm>
          <a:ln>
            <a:solidFill>
              <a:schemeClr val="accent1"/>
            </a:solidFill>
          </a:ln>
        </p:spPr>
      </p:pic>
    </p:spTree>
    <p:extLst>
      <p:ext uri="{BB962C8B-B14F-4D97-AF65-F5344CB8AC3E}">
        <p14:creationId xmlns:p14="http://schemas.microsoft.com/office/powerpoint/2010/main" val="2106659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82562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b) Algoritmo Informal:</a:t>
            </a:r>
          </a:p>
        </p:txBody>
      </p:sp>
      <p:pic>
        <p:nvPicPr>
          <p:cNvPr id="6" name="Imagen 5" descr="Imagen que contiene tabla&#10;&#10;Descripción generada automáticamente">
            <a:extLst>
              <a:ext uri="{FF2B5EF4-FFF2-40B4-BE49-F238E27FC236}">
                <a16:creationId xmlns:a16="http://schemas.microsoft.com/office/drawing/2014/main" id="{1ACCD44D-D459-9A42-B652-EF78CF4CBF7F}"/>
              </a:ext>
            </a:extLst>
          </p:cNvPr>
          <p:cNvPicPr>
            <a:picLocks noChangeAspect="1"/>
          </p:cNvPicPr>
          <p:nvPr/>
        </p:nvPicPr>
        <p:blipFill rotWithShape="1">
          <a:blip r:embed="rId3">
            <a:extLst>
              <a:ext uri="{28A0092B-C50C-407E-A947-70E740481C1C}">
                <a14:useLocalDpi xmlns:a14="http://schemas.microsoft.com/office/drawing/2010/main" val="0"/>
              </a:ext>
            </a:extLst>
          </a:blip>
          <a:srcRect l="1037"/>
          <a:stretch/>
        </p:blipFill>
        <p:spPr>
          <a:xfrm>
            <a:off x="1125059" y="2538539"/>
            <a:ext cx="9941881" cy="2754856"/>
          </a:xfrm>
          <a:prstGeom prst="rect">
            <a:avLst/>
          </a:prstGeom>
          <a:ln>
            <a:solidFill>
              <a:schemeClr val="accent1"/>
            </a:solidFill>
          </a:ln>
        </p:spPr>
      </p:pic>
    </p:spTree>
    <p:extLst>
      <p:ext uri="{BB962C8B-B14F-4D97-AF65-F5344CB8AC3E}">
        <p14:creationId xmlns:p14="http://schemas.microsoft.com/office/powerpoint/2010/main" val="2965744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82562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b) Algoritmo Informal:</a:t>
            </a:r>
          </a:p>
        </p:txBody>
      </p:sp>
      <p:pic>
        <p:nvPicPr>
          <p:cNvPr id="10" name="Imagen 9" descr="Imagen que contiene tabla&#10;&#10;Descripción generada automáticamente">
            <a:extLst>
              <a:ext uri="{FF2B5EF4-FFF2-40B4-BE49-F238E27FC236}">
                <a16:creationId xmlns:a16="http://schemas.microsoft.com/office/drawing/2014/main" id="{4463A388-B159-4F42-9EE2-BBF5FA5B3E00}"/>
              </a:ext>
            </a:extLst>
          </p:cNvPr>
          <p:cNvPicPr>
            <a:picLocks noChangeAspect="1"/>
          </p:cNvPicPr>
          <p:nvPr/>
        </p:nvPicPr>
        <p:blipFill rotWithShape="1">
          <a:blip r:embed="rId3">
            <a:extLst>
              <a:ext uri="{28A0092B-C50C-407E-A947-70E740481C1C}">
                <a14:useLocalDpi xmlns:a14="http://schemas.microsoft.com/office/drawing/2010/main" val="0"/>
              </a:ext>
            </a:extLst>
          </a:blip>
          <a:srcRect l="1037"/>
          <a:stretch/>
        </p:blipFill>
        <p:spPr>
          <a:xfrm>
            <a:off x="1125059" y="2678275"/>
            <a:ext cx="9941881" cy="2754856"/>
          </a:xfrm>
          <a:prstGeom prst="rect">
            <a:avLst/>
          </a:prstGeom>
          <a:ln>
            <a:solidFill>
              <a:schemeClr val="accent1"/>
            </a:solidFill>
          </a:ln>
        </p:spPr>
      </p:pic>
      <p:sp>
        <p:nvSpPr>
          <p:cNvPr id="11" name="Rectángulo 10">
            <a:extLst>
              <a:ext uri="{FF2B5EF4-FFF2-40B4-BE49-F238E27FC236}">
                <a16:creationId xmlns:a16="http://schemas.microsoft.com/office/drawing/2014/main" id="{F97F71DD-CBC1-AA4C-9E54-BB94908C3BF8}"/>
              </a:ext>
            </a:extLst>
          </p:cNvPr>
          <p:cNvSpPr/>
          <p:nvPr/>
        </p:nvSpPr>
        <p:spPr>
          <a:xfrm>
            <a:off x="1631092" y="2589101"/>
            <a:ext cx="7117492" cy="37840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FA0D805F-FBA0-014B-AFC4-E57FB23F592B}"/>
              </a:ext>
            </a:extLst>
          </p:cNvPr>
          <p:cNvSpPr/>
          <p:nvPr/>
        </p:nvSpPr>
        <p:spPr>
          <a:xfrm>
            <a:off x="2240692" y="3106110"/>
            <a:ext cx="8826248" cy="37840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8AF7991-F82A-494A-8E6A-976FCF472FE6}"/>
              </a:ext>
            </a:extLst>
          </p:cNvPr>
          <p:cNvSpPr/>
          <p:nvPr/>
        </p:nvSpPr>
        <p:spPr>
          <a:xfrm>
            <a:off x="2240692" y="3488079"/>
            <a:ext cx="8826248" cy="55249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7CE82546-C329-EE41-AC84-54541CB378DB}"/>
              </a:ext>
            </a:extLst>
          </p:cNvPr>
          <p:cNvSpPr/>
          <p:nvPr/>
        </p:nvSpPr>
        <p:spPr>
          <a:xfrm>
            <a:off x="2829696" y="4295824"/>
            <a:ext cx="8237243" cy="312372"/>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8F4BD1C4-630B-B443-9DD6-35D88BCFB81F}"/>
              </a:ext>
            </a:extLst>
          </p:cNvPr>
          <p:cNvSpPr/>
          <p:nvPr/>
        </p:nvSpPr>
        <p:spPr>
          <a:xfrm>
            <a:off x="2829696" y="4629614"/>
            <a:ext cx="8237243" cy="517335"/>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881837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4054" y="914400"/>
            <a:ext cx="2299802" cy="43112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66949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b) Algoritmo (Estandarizado):</a:t>
            </a:r>
          </a:p>
        </p:txBody>
      </p:sp>
      <p:pic>
        <p:nvPicPr>
          <p:cNvPr id="16" name="Imagen 15" descr="Una captura de pantalla de un celular con letras&#10;&#10;Descripción generada automáticamente">
            <a:extLst>
              <a:ext uri="{FF2B5EF4-FFF2-40B4-BE49-F238E27FC236}">
                <a16:creationId xmlns:a16="http://schemas.microsoft.com/office/drawing/2014/main" id="{B2FFE5D2-A04B-D043-B421-00093CD753DA}"/>
              </a:ext>
            </a:extLst>
          </p:cNvPr>
          <p:cNvPicPr>
            <a:picLocks noChangeAspect="1"/>
          </p:cNvPicPr>
          <p:nvPr/>
        </p:nvPicPr>
        <p:blipFill rotWithShape="1">
          <a:blip r:embed="rId3">
            <a:extLst>
              <a:ext uri="{28A0092B-C50C-407E-A947-70E740481C1C}">
                <a14:useLocalDpi xmlns:a14="http://schemas.microsoft.com/office/drawing/2010/main" val="0"/>
              </a:ext>
            </a:extLst>
          </a:blip>
          <a:srcRect l="2017"/>
          <a:stretch/>
        </p:blipFill>
        <p:spPr>
          <a:xfrm>
            <a:off x="2428479" y="2366015"/>
            <a:ext cx="7335042" cy="3471493"/>
          </a:xfrm>
          <a:prstGeom prst="rect">
            <a:avLst/>
          </a:prstGeom>
          <a:ln>
            <a:solidFill>
              <a:schemeClr val="accent1"/>
            </a:solidFill>
          </a:ln>
        </p:spPr>
      </p:pic>
    </p:spTree>
    <p:extLst>
      <p:ext uri="{BB962C8B-B14F-4D97-AF65-F5344CB8AC3E}">
        <p14:creationId xmlns:p14="http://schemas.microsoft.com/office/powerpoint/2010/main" val="28112342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4054" y="914400"/>
            <a:ext cx="2299802" cy="43112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66949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 Prueba de Escritorio:</a:t>
            </a:r>
          </a:p>
        </p:txBody>
      </p:sp>
      <p:pic>
        <p:nvPicPr>
          <p:cNvPr id="10" name="Imagen 9" descr="Captura de pantalla de un celular con letras&#10;&#10;Descripción generada automáticamente">
            <a:extLst>
              <a:ext uri="{FF2B5EF4-FFF2-40B4-BE49-F238E27FC236}">
                <a16:creationId xmlns:a16="http://schemas.microsoft.com/office/drawing/2014/main" id="{16D71FB9-6DB0-2847-A519-1D584B045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2352271"/>
            <a:ext cx="8610600" cy="2933700"/>
          </a:xfrm>
          <a:prstGeom prst="rect">
            <a:avLst/>
          </a:prstGeom>
        </p:spPr>
      </p:pic>
    </p:spTree>
    <p:extLst>
      <p:ext uri="{BB962C8B-B14F-4D97-AF65-F5344CB8AC3E}">
        <p14:creationId xmlns:p14="http://schemas.microsoft.com/office/powerpoint/2010/main" val="37359482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4054" y="914400"/>
            <a:ext cx="2299802" cy="43112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66949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 Prueba de Escritorio:</a:t>
            </a:r>
          </a:p>
        </p:txBody>
      </p:sp>
      <p:pic>
        <p:nvPicPr>
          <p:cNvPr id="11" name="Imagen 10" descr="Imagen que contiene objeto, reloj&#10;&#10;Descripción generada automáticamente">
            <a:extLst>
              <a:ext uri="{FF2B5EF4-FFF2-40B4-BE49-F238E27FC236}">
                <a16:creationId xmlns:a16="http://schemas.microsoft.com/office/drawing/2014/main" id="{ECFB767C-35D5-2644-A036-7217075EA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974" y="2686359"/>
            <a:ext cx="4180052" cy="2265524"/>
          </a:xfrm>
          <a:prstGeom prst="rect">
            <a:avLst/>
          </a:prstGeom>
        </p:spPr>
      </p:pic>
      <p:sp>
        <p:nvSpPr>
          <p:cNvPr id="10" name="Marcador de contenido 15">
            <a:extLst>
              <a:ext uri="{FF2B5EF4-FFF2-40B4-BE49-F238E27FC236}">
                <a16:creationId xmlns:a16="http://schemas.microsoft.com/office/drawing/2014/main" id="{C0B1238B-E691-7140-9A32-6E8BCE763914}"/>
              </a:ext>
            </a:extLst>
          </p:cNvPr>
          <p:cNvSpPr txBox="1">
            <a:spLocks/>
          </p:cNvSpPr>
          <p:nvPr/>
        </p:nvSpPr>
        <p:spPr>
          <a:xfrm>
            <a:off x="8186026" y="3689352"/>
            <a:ext cx="2981507" cy="480131"/>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(División entera)</a:t>
            </a:r>
          </a:p>
        </p:txBody>
      </p:sp>
    </p:spTree>
    <p:extLst>
      <p:ext uri="{BB962C8B-B14F-4D97-AF65-F5344CB8AC3E}">
        <p14:creationId xmlns:p14="http://schemas.microsoft.com/office/powerpoint/2010/main" val="27163907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4054" y="914400"/>
            <a:ext cx="2299802" cy="43112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01F123A0-8B5D-3548-920E-D9D4A261A2FF}"/>
              </a:ext>
            </a:extLst>
          </p:cNvPr>
          <p:cNvSpPr txBox="1">
            <a:spLocks noGrp="1"/>
          </p:cNvSpPr>
          <p:nvPr>
            <p:ph idx="1"/>
          </p:nvPr>
        </p:nvSpPr>
        <p:spPr>
          <a:xfrm>
            <a:off x="838200" y="1669495"/>
            <a:ext cx="10515600" cy="480131"/>
          </a:xfrm>
          <a:prstGeom prst="rect">
            <a:avLst/>
          </a:prstGeom>
          <a:noFill/>
        </p:spPr>
        <p:txBody>
          <a:bodyPr vert="horz" wrap="square" lIns="91440" tIns="45720" rIns="91440" bIns="45720" rtlCol="0">
            <a:spAutoFit/>
          </a:bodyPr>
          <a:lstStyle>
            <a:lvl1pPr marL="228600" indent="0">
              <a:lnSpc>
                <a:spcPct val="90000"/>
              </a:lnSpc>
              <a:spcBef>
                <a:spcPts val="1000"/>
              </a:spcBef>
              <a:buFont typeface="Arial" panose="020B0604020202020204" pitchFamily="34" charset="0"/>
              <a:buNone/>
              <a:defRPr sz="2800" b="1"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 Prueba de Escritorio:</a:t>
            </a:r>
          </a:p>
        </p:txBody>
      </p:sp>
      <p:pic>
        <p:nvPicPr>
          <p:cNvPr id="10" name="Imagen 9" descr="Captura de pantalla de un celular&#10;&#10;Descripción generada automáticamente">
            <a:extLst>
              <a:ext uri="{FF2B5EF4-FFF2-40B4-BE49-F238E27FC236}">
                <a16:creationId xmlns:a16="http://schemas.microsoft.com/office/drawing/2014/main" id="{9BD94A52-05FC-DE4E-ACF4-1129763F0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2366015"/>
            <a:ext cx="8610600" cy="3200400"/>
          </a:xfrm>
          <a:prstGeom prst="rect">
            <a:avLst/>
          </a:prstGeom>
        </p:spPr>
      </p:pic>
    </p:spTree>
    <p:extLst>
      <p:ext uri="{BB962C8B-B14F-4D97-AF65-F5344CB8AC3E}">
        <p14:creationId xmlns:p14="http://schemas.microsoft.com/office/powerpoint/2010/main" val="3081545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4081902" y="895984"/>
            <a:ext cx="2912021"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Marcador de contenido 12">
            <a:extLst>
              <a:ext uri="{FF2B5EF4-FFF2-40B4-BE49-F238E27FC236}">
                <a16:creationId xmlns:a16="http://schemas.microsoft.com/office/drawing/2014/main" id="{BBDECBB9-B33C-AC40-9DA9-F29C795B55D2}"/>
              </a:ext>
            </a:extLst>
          </p:cNvPr>
          <p:cNvPicPr>
            <a:picLocks noGrp="1" noChangeAspect="1"/>
          </p:cNvPicPr>
          <p:nvPr>
            <p:ph idx="1"/>
          </p:nvPr>
        </p:nvPicPr>
        <p:blipFill rotWithShape="1">
          <a:blip r:embed="rId3"/>
          <a:srcRect l="5154" t="3674" r="6537"/>
          <a:stretch/>
        </p:blipFill>
        <p:spPr>
          <a:xfrm>
            <a:off x="3284838" y="1891650"/>
            <a:ext cx="5622324" cy="4476784"/>
          </a:xfrm>
          <a:ln>
            <a:solidFill>
              <a:schemeClr val="accent1"/>
            </a:solidFill>
          </a:ln>
        </p:spPr>
      </p:pic>
    </p:spTree>
    <p:extLst>
      <p:ext uri="{BB962C8B-B14F-4D97-AF65-F5344CB8AC3E}">
        <p14:creationId xmlns:p14="http://schemas.microsoft.com/office/powerpoint/2010/main" val="20548913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Marcador de contenido 12">
            <a:extLst>
              <a:ext uri="{FF2B5EF4-FFF2-40B4-BE49-F238E27FC236}">
                <a16:creationId xmlns:a16="http://schemas.microsoft.com/office/drawing/2014/main" id="{BBDECBB9-B33C-AC40-9DA9-F29C795B55D2}"/>
              </a:ext>
            </a:extLst>
          </p:cNvPr>
          <p:cNvPicPr>
            <a:picLocks noGrp="1" noChangeAspect="1"/>
          </p:cNvPicPr>
          <p:nvPr>
            <p:ph idx="1"/>
          </p:nvPr>
        </p:nvPicPr>
        <p:blipFill rotWithShape="1">
          <a:blip r:embed="rId3"/>
          <a:srcRect l="5154" t="3674" r="6537"/>
          <a:stretch/>
        </p:blipFill>
        <p:spPr>
          <a:xfrm>
            <a:off x="1595183" y="1915537"/>
            <a:ext cx="4686335" cy="3731501"/>
          </a:xfrm>
          <a:ln>
            <a:solidFill>
              <a:schemeClr val="accent1"/>
            </a:solidFill>
          </a:ln>
        </p:spPr>
      </p:pic>
      <p:sp>
        <p:nvSpPr>
          <p:cNvPr id="9" name="Marcador de contenido 15">
            <a:extLst>
              <a:ext uri="{FF2B5EF4-FFF2-40B4-BE49-F238E27FC236}">
                <a16:creationId xmlns:a16="http://schemas.microsoft.com/office/drawing/2014/main" id="{936EF123-79D2-694D-AE24-B0899912F3CB}"/>
              </a:ext>
            </a:extLst>
          </p:cNvPr>
          <p:cNvSpPr txBox="1">
            <a:spLocks/>
          </p:cNvSpPr>
          <p:nvPr/>
        </p:nvSpPr>
        <p:spPr>
          <a:xfrm>
            <a:off x="3079434" y="6218011"/>
            <a:ext cx="9390861" cy="424732"/>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2400" b="0" dirty="0"/>
              <a:t>Enlace Implementación:  </a:t>
            </a:r>
            <a:r>
              <a:rPr lang="es-CO" sz="2400" b="0" dirty="0">
                <a:hlinkClick r:id="rId4"/>
              </a:rPr>
              <a:t>https://scratch.mit.edu/projects/518638680</a:t>
            </a:r>
            <a:endParaRPr lang="es-CO" sz="2400" b="0" dirty="0"/>
          </a:p>
        </p:txBody>
      </p:sp>
      <p:pic>
        <p:nvPicPr>
          <p:cNvPr id="3" name="Imagen 2">
            <a:extLst>
              <a:ext uri="{FF2B5EF4-FFF2-40B4-BE49-F238E27FC236}">
                <a16:creationId xmlns:a16="http://schemas.microsoft.com/office/drawing/2014/main" id="{7D945FE9-214B-944B-A791-E7F339A195F6}"/>
              </a:ext>
            </a:extLst>
          </p:cNvPr>
          <p:cNvPicPr>
            <a:picLocks noChangeAspect="1"/>
          </p:cNvPicPr>
          <p:nvPr/>
        </p:nvPicPr>
        <p:blipFill>
          <a:blip r:embed="rId5"/>
          <a:stretch>
            <a:fillRect/>
          </a:stretch>
        </p:blipFill>
        <p:spPr>
          <a:xfrm>
            <a:off x="6724970" y="1575645"/>
            <a:ext cx="4738168" cy="4479571"/>
          </a:xfrm>
          <a:prstGeom prst="rect">
            <a:avLst/>
          </a:prstGeom>
          <a:ln>
            <a:solidFill>
              <a:schemeClr val="accent1"/>
            </a:solidFill>
          </a:ln>
        </p:spPr>
      </p:pic>
    </p:spTree>
    <p:extLst>
      <p:ext uri="{BB962C8B-B14F-4D97-AF65-F5344CB8AC3E}">
        <p14:creationId xmlns:p14="http://schemas.microsoft.com/office/powerpoint/2010/main" val="29071817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936EF123-79D2-694D-AE24-B0899912F3CB}"/>
              </a:ext>
            </a:extLst>
          </p:cNvPr>
          <p:cNvSpPr txBox="1">
            <a:spLocks/>
          </p:cNvSpPr>
          <p:nvPr/>
        </p:nvSpPr>
        <p:spPr>
          <a:xfrm>
            <a:off x="3079434" y="6218011"/>
            <a:ext cx="9390861" cy="424732"/>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2400" b="0" dirty="0"/>
              <a:t>Enlace Implementación:  </a:t>
            </a:r>
            <a:r>
              <a:rPr lang="es-CO" sz="2400" b="0" dirty="0">
                <a:hlinkClick r:id="rId3"/>
              </a:rPr>
              <a:t>https://scratch.mit.edu/projects/518638680</a:t>
            </a:r>
            <a:endParaRPr lang="es-CO" sz="2400" b="0" dirty="0"/>
          </a:p>
        </p:txBody>
      </p:sp>
      <p:pic>
        <p:nvPicPr>
          <p:cNvPr id="14" name="Marcador de contenido 4">
            <a:extLst>
              <a:ext uri="{FF2B5EF4-FFF2-40B4-BE49-F238E27FC236}">
                <a16:creationId xmlns:a16="http://schemas.microsoft.com/office/drawing/2014/main" id="{E3AC937B-7E5F-5648-ADEF-6533E7A2F3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0979" t="3578" r="55579" b="88530"/>
          <a:stretch/>
        </p:blipFill>
        <p:spPr>
          <a:xfrm>
            <a:off x="2897720" y="2964408"/>
            <a:ext cx="1871380" cy="871150"/>
          </a:xfrm>
          <a:ln>
            <a:solidFill>
              <a:srgbClr val="FF0000"/>
            </a:solidFill>
          </a:ln>
        </p:spPr>
      </p:pic>
      <p:pic>
        <p:nvPicPr>
          <p:cNvPr id="15" name="Imagen 14" descr="Imagen que contiene competencia de atletismo, dibujo, tabla&#10;&#10;Descripción generada automáticamente">
            <a:extLst>
              <a:ext uri="{FF2B5EF4-FFF2-40B4-BE49-F238E27FC236}">
                <a16:creationId xmlns:a16="http://schemas.microsoft.com/office/drawing/2014/main" id="{2483CCDA-20AD-EF4C-9C28-9107EA431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732" y="2069149"/>
            <a:ext cx="1239808" cy="1089529"/>
          </a:xfrm>
          <a:prstGeom prst="rect">
            <a:avLst/>
          </a:prstGeom>
          <a:ln>
            <a:solidFill>
              <a:srgbClr val="FF0000"/>
            </a:solidFill>
          </a:ln>
        </p:spPr>
      </p:pic>
      <p:pic>
        <p:nvPicPr>
          <p:cNvPr id="16" name="Imagen 15" descr="Imagen que contiene dibujo&#10;&#10;Descripción generada automáticamente">
            <a:extLst>
              <a:ext uri="{FF2B5EF4-FFF2-40B4-BE49-F238E27FC236}">
                <a16:creationId xmlns:a16="http://schemas.microsoft.com/office/drawing/2014/main" id="{325511D6-4C8C-6541-9398-B4B588CA6C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130" y="3678722"/>
            <a:ext cx="2476296" cy="1396407"/>
          </a:xfrm>
          <a:prstGeom prst="rect">
            <a:avLst/>
          </a:prstGeom>
          <a:ln>
            <a:solidFill>
              <a:srgbClr val="FF0000"/>
            </a:solidFill>
          </a:ln>
        </p:spPr>
      </p:pic>
    </p:spTree>
    <p:extLst>
      <p:ext uri="{BB962C8B-B14F-4D97-AF65-F5344CB8AC3E}">
        <p14:creationId xmlns:p14="http://schemas.microsoft.com/office/powerpoint/2010/main" val="19087093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936EF123-79D2-694D-AE24-B0899912F3CB}"/>
              </a:ext>
            </a:extLst>
          </p:cNvPr>
          <p:cNvSpPr txBox="1">
            <a:spLocks/>
          </p:cNvSpPr>
          <p:nvPr/>
        </p:nvSpPr>
        <p:spPr>
          <a:xfrm>
            <a:off x="3079434" y="6218011"/>
            <a:ext cx="9390861" cy="424732"/>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2400" b="0" dirty="0"/>
              <a:t>Enlace Implementación:  </a:t>
            </a:r>
            <a:r>
              <a:rPr lang="es-CO" sz="2400" b="0" dirty="0">
                <a:hlinkClick r:id="rId3"/>
              </a:rPr>
              <a:t>https://scratch.mit.edu/projects/518638680</a:t>
            </a:r>
            <a:endParaRPr lang="es-CO" sz="2400" b="0" dirty="0"/>
          </a:p>
        </p:txBody>
      </p:sp>
      <p:pic>
        <p:nvPicPr>
          <p:cNvPr id="11" name="Marcador de contenido 4">
            <a:extLst>
              <a:ext uri="{FF2B5EF4-FFF2-40B4-BE49-F238E27FC236}">
                <a16:creationId xmlns:a16="http://schemas.microsoft.com/office/drawing/2014/main" id="{E8765175-248A-BB49-95FB-878B8EF9BEEA}"/>
              </a:ext>
            </a:extLst>
          </p:cNvPr>
          <p:cNvPicPr>
            <a:picLocks noChangeAspect="1"/>
          </p:cNvPicPr>
          <p:nvPr/>
        </p:nvPicPr>
        <p:blipFill rotWithShape="1">
          <a:blip r:embed="rId4">
            <a:extLst>
              <a:ext uri="{28A0092B-C50C-407E-A947-70E740481C1C}">
                <a14:useLocalDpi xmlns:a14="http://schemas.microsoft.com/office/drawing/2010/main" val="0"/>
              </a:ext>
            </a:extLst>
          </a:blip>
          <a:srcRect l="30979" t="12689" r="55183" b="75820"/>
          <a:stretch/>
        </p:blipFill>
        <p:spPr>
          <a:xfrm>
            <a:off x="3079434" y="1607415"/>
            <a:ext cx="1254158" cy="825752"/>
          </a:xfrm>
          <a:prstGeom prst="rect">
            <a:avLst/>
          </a:prstGeom>
          <a:ln>
            <a:solidFill>
              <a:schemeClr val="accent1"/>
            </a:solidFill>
          </a:ln>
        </p:spPr>
      </p:pic>
      <p:pic>
        <p:nvPicPr>
          <p:cNvPr id="12" name="Imagen 11" descr="Imagen que contiene dibujo&#10;&#10;Descripción generada automáticamente">
            <a:extLst>
              <a:ext uri="{FF2B5EF4-FFF2-40B4-BE49-F238E27FC236}">
                <a16:creationId xmlns:a16="http://schemas.microsoft.com/office/drawing/2014/main" id="{FB24E49A-93F9-2940-9CA1-BEDC6C827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997" y="2959229"/>
            <a:ext cx="814743" cy="645005"/>
          </a:xfrm>
          <a:prstGeom prst="rect">
            <a:avLst/>
          </a:prstGeom>
          <a:ln>
            <a:solidFill>
              <a:schemeClr val="accent1"/>
            </a:solidFill>
          </a:ln>
        </p:spPr>
      </p:pic>
      <p:pic>
        <p:nvPicPr>
          <p:cNvPr id="13" name="Imagen 12" descr="Captura de pantalla de un celular con letras&#10;&#10;Descripción generada automáticamente">
            <a:extLst>
              <a:ext uri="{FF2B5EF4-FFF2-40B4-BE49-F238E27FC236}">
                <a16:creationId xmlns:a16="http://schemas.microsoft.com/office/drawing/2014/main" id="{50CE4058-649F-BB4A-9C10-F070DB83FA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247" y="3675457"/>
            <a:ext cx="2455543" cy="2048172"/>
          </a:xfrm>
          <a:prstGeom prst="rect">
            <a:avLst/>
          </a:prstGeom>
          <a:ln>
            <a:solidFill>
              <a:schemeClr val="accent1"/>
            </a:solidFill>
          </a:ln>
        </p:spPr>
      </p:pic>
      <p:pic>
        <p:nvPicPr>
          <p:cNvPr id="17" name="Imagen 16">
            <a:extLst>
              <a:ext uri="{FF2B5EF4-FFF2-40B4-BE49-F238E27FC236}">
                <a16:creationId xmlns:a16="http://schemas.microsoft.com/office/drawing/2014/main" id="{BFBE15C5-394C-E54C-AC95-9B3CE24FA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4979" y="2924823"/>
            <a:ext cx="882638" cy="678952"/>
          </a:xfrm>
          <a:prstGeom prst="rect">
            <a:avLst/>
          </a:prstGeom>
          <a:ln>
            <a:solidFill>
              <a:schemeClr val="accent1"/>
            </a:solidFill>
          </a:ln>
        </p:spPr>
      </p:pic>
      <p:pic>
        <p:nvPicPr>
          <p:cNvPr id="18" name="Imagen 17" descr="Captura de pantalla de un celular con letras&#10;&#10;Descripción generada automáticamente">
            <a:extLst>
              <a:ext uri="{FF2B5EF4-FFF2-40B4-BE49-F238E27FC236}">
                <a16:creationId xmlns:a16="http://schemas.microsoft.com/office/drawing/2014/main" id="{96F9E72B-92FD-F543-948D-99628A18DB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2973" y="3662248"/>
            <a:ext cx="3621079" cy="1323957"/>
          </a:xfrm>
          <a:prstGeom prst="rect">
            <a:avLst/>
          </a:prstGeom>
          <a:ln>
            <a:solidFill>
              <a:schemeClr val="accent1"/>
            </a:solidFill>
          </a:ln>
        </p:spPr>
      </p:pic>
      <p:pic>
        <p:nvPicPr>
          <p:cNvPr id="19" name="Imagen 18" descr="Captura de pantalla de un celular&#10;&#10;Descripción generada automáticamente">
            <a:extLst>
              <a:ext uri="{FF2B5EF4-FFF2-40B4-BE49-F238E27FC236}">
                <a16:creationId xmlns:a16="http://schemas.microsoft.com/office/drawing/2014/main" id="{6A3183E8-0F47-BD4D-8A03-6B7846D91D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6992" y="2835994"/>
            <a:ext cx="4050916" cy="1342022"/>
          </a:xfrm>
          <a:prstGeom prst="rect">
            <a:avLst/>
          </a:prstGeom>
          <a:ln>
            <a:solidFill>
              <a:schemeClr val="accent1"/>
            </a:solidFill>
          </a:ln>
        </p:spPr>
      </p:pic>
      <p:cxnSp>
        <p:nvCxnSpPr>
          <p:cNvPr id="20" name="Conector recto de flecha 19">
            <a:extLst>
              <a:ext uri="{FF2B5EF4-FFF2-40B4-BE49-F238E27FC236}">
                <a16:creationId xmlns:a16="http://schemas.microsoft.com/office/drawing/2014/main" id="{F4BDC054-EFB7-4E4F-8621-B9850DB09CC2}"/>
              </a:ext>
            </a:extLst>
          </p:cNvPr>
          <p:cNvCxnSpPr>
            <a:cxnSpLocks/>
            <a:stCxn id="11" idx="2"/>
            <a:endCxn id="12" idx="0"/>
          </p:cNvCxnSpPr>
          <p:nvPr/>
        </p:nvCxnSpPr>
        <p:spPr>
          <a:xfrm flipH="1">
            <a:off x="1863369" y="2433167"/>
            <a:ext cx="1843144" cy="52606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7CDF9418-D071-684A-9485-3A98EE9007FC}"/>
              </a:ext>
            </a:extLst>
          </p:cNvPr>
          <p:cNvCxnSpPr>
            <a:cxnSpLocks/>
            <a:stCxn id="11" idx="2"/>
            <a:endCxn id="17" idx="0"/>
          </p:cNvCxnSpPr>
          <p:nvPr/>
        </p:nvCxnSpPr>
        <p:spPr>
          <a:xfrm>
            <a:off x="3706513" y="2433167"/>
            <a:ext cx="1549785" cy="49165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48B83A64-6588-E348-9382-D3E606B0709D}"/>
              </a:ext>
            </a:extLst>
          </p:cNvPr>
          <p:cNvCxnSpPr>
            <a:cxnSpLocks/>
            <a:stCxn id="18" idx="2"/>
            <a:endCxn id="19" idx="2"/>
          </p:cNvCxnSpPr>
          <p:nvPr/>
        </p:nvCxnSpPr>
        <p:spPr>
          <a:xfrm rot="5400000" flipH="1" flipV="1">
            <a:off x="7228886" y="2192642"/>
            <a:ext cx="808189" cy="4778937"/>
          </a:xfrm>
          <a:prstGeom prst="bentConnector3">
            <a:avLst>
              <a:gd name="adj1" fmla="val -2828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7BA4AD59-945C-1B4F-9FBA-6A1C0F58A1B1}"/>
              </a:ext>
            </a:extLst>
          </p:cNvPr>
          <p:cNvCxnSpPr>
            <a:cxnSpLocks/>
            <a:stCxn id="13" idx="2"/>
            <a:endCxn id="19" idx="2"/>
          </p:cNvCxnSpPr>
          <p:nvPr/>
        </p:nvCxnSpPr>
        <p:spPr>
          <a:xfrm rot="5400000" flipH="1" flipV="1">
            <a:off x="5119927" y="821107"/>
            <a:ext cx="1545613" cy="8259431"/>
          </a:xfrm>
          <a:prstGeom prst="bentConnector3">
            <a:avLst>
              <a:gd name="adj1" fmla="val -1479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473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256813" y="154748"/>
            <a:ext cx="7047836"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Observaciones Generales del Algoritmo</a:t>
            </a:r>
          </a:p>
        </p:txBody>
      </p:sp>
      <p:sp>
        <p:nvSpPr>
          <p:cNvPr id="7" name="Marcador de contenido 2">
            <a:extLst>
              <a:ext uri="{FF2B5EF4-FFF2-40B4-BE49-F238E27FC236}">
                <a16:creationId xmlns:a16="http://schemas.microsoft.com/office/drawing/2014/main" id="{C1A91571-752E-204F-AD6B-161DA4469F7D}"/>
              </a:ext>
            </a:extLst>
          </p:cNvPr>
          <p:cNvSpPr>
            <a:spLocks noGrp="1"/>
          </p:cNvSpPr>
          <p:nvPr>
            <p:ph idx="1"/>
          </p:nvPr>
        </p:nvSpPr>
        <p:spPr>
          <a:xfrm>
            <a:off x="419100" y="1527775"/>
            <a:ext cx="11353800" cy="5774914"/>
          </a:xfrm>
          <a:noFill/>
        </p:spPr>
        <p:txBody>
          <a:bodyPr vert="horz" wrap="square" lIns="91440" tIns="45720" rIns="91440" bIns="45720" rtlCol="0">
            <a:spAutoFit/>
          </a:bodyPr>
          <a:lstStyle/>
          <a:p>
            <a:r>
              <a:rPr lang="es-CO" dirty="0">
                <a:solidFill>
                  <a:srgbClr val="3366C9"/>
                </a:solidFill>
                <a:latin typeface="Volkswagen Serial" panose="02000000000000000000" pitchFamily="2" charset="77"/>
              </a:rPr>
              <a:t>Casi todas las líneas van numeradas, pero no todas. </a:t>
            </a:r>
            <a:br>
              <a:rPr lang="es-CO" dirty="0">
                <a:solidFill>
                  <a:srgbClr val="3366C9"/>
                </a:solidFill>
                <a:latin typeface="Volkswagen Serial" panose="02000000000000000000" pitchFamily="2" charset="77"/>
              </a:rPr>
            </a:br>
            <a:endParaRPr lang="es-CO" dirty="0">
              <a:solidFill>
                <a:srgbClr val="3366C9"/>
              </a:solidFill>
              <a:latin typeface="Volkswagen Serial" panose="02000000000000000000" pitchFamily="2" charset="77"/>
            </a:endParaRPr>
          </a:p>
          <a:p>
            <a:pPr algn="just"/>
            <a:r>
              <a:rPr lang="es-CO" dirty="0">
                <a:solidFill>
                  <a:srgbClr val="3366C9"/>
                </a:solidFill>
                <a:latin typeface="Volkswagen Serial" panose="02000000000000000000" pitchFamily="2" charset="77"/>
              </a:rPr>
              <a:t>En la línea 1 se debe cumplir esa orden para poder continuar con el resto del algoritmo, porque se asume en algoritmo que no sólo se pasa por encima de las líneas sino que se realizan las tareas allí indicadas. </a:t>
            </a:r>
            <a:br>
              <a:rPr lang="es-CO" dirty="0">
                <a:solidFill>
                  <a:srgbClr val="3366C9"/>
                </a:solidFill>
                <a:latin typeface="Volkswagen Serial" panose="02000000000000000000" pitchFamily="2" charset="77"/>
              </a:rPr>
            </a:br>
            <a:endParaRPr lang="es-CO" dirty="0">
              <a:solidFill>
                <a:srgbClr val="3366C9"/>
              </a:solidFill>
              <a:latin typeface="Volkswagen Serial" panose="02000000000000000000" pitchFamily="2" charset="77"/>
            </a:endParaRPr>
          </a:p>
          <a:p>
            <a:pPr algn="just"/>
            <a:r>
              <a:rPr lang="es-CO" dirty="0">
                <a:solidFill>
                  <a:srgbClr val="3366C9"/>
                </a:solidFill>
                <a:latin typeface="Volkswagen Serial" panose="02000000000000000000" pitchFamily="2" charset="77"/>
              </a:rPr>
              <a:t>Si realizamos todos los pasos que indica este algoritmo, podremos obtener el libro que sea porque la connotación de éste es absolutamente genérico sin restricciones, ya que en ningún momento se está diciendo que nos desplacemos hacia una librería que quede en la ciudad. </a:t>
            </a:r>
          </a:p>
          <a:p>
            <a:endParaRPr lang="es-CO" dirty="0">
              <a:solidFill>
                <a:srgbClr val="3366C9"/>
              </a:solidFill>
              <a:latin typeface="Volkswagen Serial" panose="02000000000000000000" pitchFamily="2" charset="77"/>
            </a:endParaRPr>
          </a:p>
          <a:p>
            <a:endParaRPr lang="es-CO" dirty="0">
              <a:solidFill>
                <a:srgbClr val="3366C9"/>
              </a:solidFill>
              <a:latin typeface="Volkswagen Serial" panose="02000000000000000000" pitchFamily="2" charset="77"/>
            </a:endParaRPr>
          </a:p>
          <a:p>
            <a:endParaRPr lang="es-CO" dirty="0">
              <a:solidFill>
                <a:srgbClr val="3366C9"/>
              </a:solidFill>
              <a:latin typeface="Volkswagen Serial" panose="02000000000000000000" pitchFamily="2" charset="77"/>
            </a:endParaRPr>
          </a:p>
        </p:txBody>
      </p:sp>
      <p:pic>
        <p:nvPicPr>
          <p:cNvPr id="14" name="Imagen 13" descr="Forma&#10;&#10;Descripción generada automáticamente con confianza baja">
            <a:extLst>
              <a:ext uri="{FF2B5EF4-FFF2-40B4-BE49-F238E27FC236}">
                <a16:creationId xmlns:a16="http://schemas.microsoft.com/office/drawing/2014/main" id="{4222E77E-8C5E-E64C-AF6E-A68719C11589}"/>
              </a:ext>
            </a:extLst>
          </p:cNvPr>
          <p:cNvPicPr>
            <a:picLocks noChangeAspect="1"/>
          </p:cNvPicPr>
          <p:nvPr/>
        </p:nvPicPr>
        <p:blipFill>
          <a:blip r:embed="rId3"/>
          <a:stretch>
            <a:fillRect/>
          </a:stretch>
        </p:blipFill>
        <p:spPr>
          <a:xfrm>
            <a:off x="10542342" y="5330225"/>
            <a:ext cx="1440108" cy="1440108"/>
          </a:xfrm>
          <a:prstGeom prst="rect">
            <a:avLst/>
          </a:prstGeom>
        </p:spPr>
      </p:pic>
    </p:spTree>
    <p:extLst>
      <p:ext uri="{BB962C8B-B14F-4D97-AF65-F5344CB8AC3E}">
        <p14:creationId xmlns:p14="http://schemas.microsoft.com/office/powerpoint/2010/main" val="27427196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contenido 15">
            <a:extLst>
              <a:ext uri="{FF2B5EF4-FFF2-40B4-BE49-F238E27FC236}">
                <a16:creationId xmlns:a16="http://schemas.microsoft.com/office/drawing/2014/main" id="{936EF123-79D2-694D-AE24-B0899912F3CB}"/>
              </a:ext>
            </a:extLst>
          </p:cNvPr>
          <p:cNvSpPr txBox="1">
            <a:spLocks/>
          </p:cNvSpPr>
          <p:nvPr/>
        </p:nvSpPr>
        <p:spPr>
          <a:xfrm>
            <a:off x="3079434" y="6218011"/>
            <a:ext cx="9390861" cy="424732"/>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2400" b="0" dirty="0"/>
              <a:t>Enlace Implementación:  </a:t>
            </a:r>
            <a:r>
              <a:rPr lang="es-CO" sz="2400" b="0" dirty="0">
                <a:hlinkClick r:id="rId3"/>
              </a:rPr>
              <a:t>https://scratch.mit.edu/projects/518638680</a:t>
            </a:r>
            <a:endParaRPr lang="es-CO" sz="2400" b="0" dirty="0"/>
          </a:p>
        </p:txBody>
      </p:sp>
      <p:pic>
        <p:nvPicPr>
          <p:cNvPr id="24" name="Imagen 23" descr="Captura de pantalla de un celular&#10;&#10;Descripción generada automáticamente">
            <a:extLst>
              <a:ext uri="{FF2B5EF4-FFF2-40B4-BE49-F238E27FC236}">
                <a16:creationId xmlns:a16="http://schemas.microsoft.com/office/drawing/2014/main" id="{971654C9-EABC-4542-82A4-AB0FAD900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701" y="2375682"/>
            <a:ext cx="4355017" cy="3731893"/>
          </a:xfrm>
          <a:prstGeom prst="rect">
            <a:avLst/>
          </a:prstGeom>
          <a:ln>
            <a:solidFill>
              <a:schemeClr val="accent1"/>
            </a:solidFill>
          </a:ln>
        </p:spPr>
      </p:pic>
      <p:pic>
        <p:nvPicPr>
          <p:cNvPr id="25" name="Imagen 24" descr="Imagen que contiene dibujo, tabla&#10;&#10;Descripción generada automáticamente">
            <a:extLst>
              <a:ext uri="{FF2B5EF4-FFF2-40B4-BE49-F238E27FC236}">
                <a16:creationId xmlns:a16="http://schemas.microsoft.com/office/drawing/2014/main" id="{C4DCE8F7-C973-ED45-9BF8-1490001B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7374" y="4274122"/>
            <a:ext cx="766270" cy="594867"/>
          </a:xfrm>
          <a:prstGeom prst="rect">
            <a:avLst/>
          </a:prstGeom>
          <a:ln>
            <a:solidFill>
              <a:schemeClr val="accent1"/>
            </a:solidFill>
          </a:ln>
        </p:spPr>
      </p:pic>
      <p:pic>
        <p:nvPicPr>
          <p:cNvPr id="26" name="Imagen 25" descr="Imagen que contiene dibujo&#10;&#10;Descripción generada automáticamente">
            <a:extLst>
              <a:ext uri="{FF2B5EF4-FFF2-40B4-BE49-F238E27FC236}">
                <a16:creationId xmlns:a16="http://schemas.microsoft.com/office/drawing/2014/main" id="{DF53D341-968C-7943-87EA-FB5AB12D85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833" y="4969652"/>
            <a:ext cx="1188008" cy="1106077"/>
          </a:xfrm>
          <a:prstGeom prst="rect">
            <a:avLst/>
          </a:prstGeom>
          <a:ln>
            <a:solidFill>
              <a:schemeClr val="accent1"/>
            </a:solidFill>
          </a:ln>
        </p:spPr>
      </p:pic>
      <p:pic>
        <p:nvPicPr>
          <p:cNvPr id="27" name="Imagen 26" descr="Imagen que contiene tabla&#10;&#10;Descripción generada automáticamente">
            <a:extLst>
              <a:ext uri="{FF2B5EF4-FFF2-40B4-BE49-F238E27FC236}">
                <a16:creationId xmlns:a16="http://schemas.microsoft.com/office/drawing/2014/main" id="{9579AC89-E541-D642-B949-13C8B66584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5532" y="4274122"/>
            <a:ext cx="786435" cy="594867"/>
          </a:xfrm>
          <a:prstGeom prst="rect">
            <a:avLst/>
          </a:prstGeom>
          <a:ln>
            <a:solidFill>
              <a:schemeClr val="accent1"/>
            </a:solidFill>
          </a:ln>
        </p:spPr>
      </p:pic>
      <p:pic>
        <p:nvPicPr>
          <p:cNvPr id="28" name="Imagen 27" descr="Imagen que contiene dibujo&#10;&#10;Descripción generada automáticamente">
            <a:extLst>
              <a:ext uri="{FF2B5EF4-FFF2-40B4-BE49-F238E27FC236}">
                <a16:creationId xmlns:a16="http://schemas.microsoft.com/office/drawing/2014/main" id="{0318F846-CA96-2241-BC1E-95879AD61C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9674" y="5023179"/>
            <a:ext cx="1127143" cy="559063"/>
          </a:xfrm>
          <a:prstGeom prst="rect">
            <a:avLst/>
          </a:prstGeom>
          <a:ln>
            <a:solidFill>
              <a:schemeClr val="accent1"/>
            </a:solidFill>
          </a:ln>
        </p:spPr>
      </p:pic>
      <p:pic>
        <p:nvPicPr>
          <p:cNvPr id="29" name="Imagen 28" descr="Imagen que contiene tabla, dibujo&#10;&#10;Descripción generada automáticamente">
            <a:extLst>
              <a:ext uri="{FF2B5EF4-FFF2-40B4-BE49-F238E27FC236}">
                <a16:creationId xmlns:a16="http://schemas.microsoft.com/office/drawing/2014/main" id="{E247D170-F7F9-564C-8EB1-6D1B1A946A9C}"/>
              </a:ext>
            </a:extLst>
          </p:cNvPr>
          <p:cNvPicPr>
            <a:picLocks noChangeAspect="1"/>
          </p:cNvPicPr>
          <p:nvPr/>
        </p:nvPicPr>
        <p:blipFill rotWithShape="1">
          <a:blip r:embed="rId9">
            <a:extLst>
              <a:ext uri="{28A0092B-C50C-407E-A947-70E740481C1C}">
                <a14:useLocalDpi xmlns:a14="http://schemas.microsoft.com/office/drawing/2010/main" val="0"/>
              </a:ext>
            </a:extLst>
          </a:blip>
          <a:srcRect t="9983"/>
          <a:stretch/>
        </p:blipFill>
        <p:spPr>
          <a:xfrm>
            <a:off x="4513134" y="4267469"/>
            <a:ext cx="786435" cy="562712"/>
          </a:xfrm>
          <a:prstGeom prst="rect">
            <a:avLst/>
          </a:prstGeom>
          <a:ln>
            <a:solidFill>
              <a:schemeClr val="accent1"/>
            </a:solidFill>
          </a:ln>
        </p:spPr>
      </p:pic>
      <p:pic>
        <p:nvPicPr>
          <p:cNvPr id="30" name="Imagen 29">
            <a:extLst>
              <a:ext uri="{FF2B5EF4-FFF2-40B4-BE49-F238E27FC236}">
                <a16:creationId xmlns:a16="http://schemas.microsoft.com/office/drawing/2014/main" id="{2B1A7746-C38F-FC45-A8CA-CF721E69D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3252" y="5030428"/>
            <a:ext cx="1128805" cy="1106077"/>
          </a:xfrm>
          <a:prstGeom prst="rect">
            <a:avLst/>
          </a:prstGeom>
          <a:ln>
            <a:solidFill>
              <a:schemeClr val="accent1"/>
            </a:solidFill>
          </a:ln>
        </p:spPr>
      </p:pic>
      <p:pic>
        <p:nvPicPr>
          <p:cNvPr id="31" name="Imagen 30" descr="Imagen que contiene dibujo&#10;&#10;Descripción generada automáticamente">
            <a:extLst>
              <a:ext uri="{FF2B5EF4-FFF2-40B4-BE49-F238E27FC236}">
                <a16:creationId xmlns:a16="http://schemas.microsoft.com/office/drawing/2014/main" id="{09209A40-9B8F-B64C-9C20-8E3C16B32A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47061" y="5054529"/>
            <a:ext cx="705705" cy="1053045"/>
          </a:xfrm>
          <a:prstGeom prst="rect">
            <a:avLst/>
          </a:prstGeom>
          <a:ln>
            <a:solidFill>
              <a:schemeClr val="accent1"/>
            </a:solidFill>
          </a:ln>
        </p:spPr>
      </p:pic>
      <p:sp>
        <p:nvSpPr>
          <p:cNvPr id="32" name="Flecha derecha 31">
            <a:extLst>
              <a:ext uri="{FF2B5EF4-FFF2-40B4-BE49-F238E27FC236}">
                <a16:creationId xmlns:a16="http://schemas.microsoft.com/office/drawing/2014/main" id="{BB995CB7-E47E-0F47-922C-80B47DC9E214}"/>
              </a:ext>
            </a:extLst>
          </p:cNvPr>
          <p:cNvSpPr/>
          <p:nvPr/>
        </p:nvSpPr>
        <p:spPr>
          <a:xfrm>
            <a:off x="5916993" y="4011879"/>
            <a:ext cx="893954" cy="358484"/>
          </a:xfrm>
          <a:prstGeom prst="rightArrow">
            <a:avLst/>
          </a:prstGeom>
          <a:ln>
            <a:solidFill>
              <a:schemeClr val="accent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s-CO"/>
          </a:p>
        </p:txBody>
      </p:sp>
      <p:pic>
        <p:nvPicPr>
          <p:cNvPr id="33" name="Marcador de contenido 12">
            <a:extLst>
              <a:ext uri="{FF2B5EF4-FFF2-40B4-BE49-F238E27FC236}">
                <a16:creationId xmlns:a16="http://schemas.microsoft.com/office/drawing/2014/main" id="{B604E401-9C93-7E4F-B86B-49C25A085323}"/>
              </a:ext>
            </a:extLst>
          </p:cNvPr>
          <p:cNvPicPr>
            <a:picLocks noChangeAspect="1"/>
          </p:cNvPicPr>
          <p:nvPr/>
        </p:nvPicPr>
        <p:blipFill rotWithShape="1">
          <a:blip r:embed="rId12"/>
          <a:srcRect l="5154" t="25040" r="6537"/>
          <a:stretch/>
        </p:blipFill>
        <p:spPr>
          <a:xfrm>
            <a:off x="1300429" y="1693297"/>
            <a:ext cx="3925436" cy="2432355"/>
          </a:xfrm>
          <a:prstGeom prst="rect">
            <a:avLst/>
          </a:prstGeom>
          <a:ln>
            <a:solidFill>
              <a:schemeClr val="accent1"/>
            </a:solidFill>
          </a:ln>
        </p:spPr>
      </p:pic>
    </p:spTree>
    <p:extLst>
      <p:ext uri="{BB962C8B-B14F-4D97-AF65-F5344CB8AC3E}">
        <p14:creationId xmlns:p14="http://schemas.microsoft.com/office/powerpoint/2010/main" val="2528304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6" descr="Una captura de pantalla de un celular con letras&#10;&#10;Descripción generada automáticamente">
            <a:extLst>
              <a:ext uri="{FF2B5EF4-FFF2-40B4-BE49-F238E27FC236}">
                <a16:creationId xmlns:a16="http://schemas.microsoft.com/office/drawing/2014/main" id="{DDD4D292-1A0A-D94B-BA43-42087264EC1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17"/>
          <a:stretch/>
        </p:blipFill>
        <p:spPr>
          <a:xfrm>
            <a:off x="135533" y="1816683"/>
            <a:ext cx="6168348" cy="2919354"/>
          </a:xfrm>
          <a:prstGeom prst="rect">
            <a:avLst/>
          </a:prstGeom>
          <a:ln>
            <a:solidFill>
              <a:schemeClr val="accent1"/>
            </a:solidFill>
          </a:ln>
        </p:spPr>
      </p:pic>
      <p:pic>
        <p:nvPicPr>
          <p:cNvPr id="11" name="Imagen 10" descr="Captura de pantalla con letras y números&#10;&#10;Descripción generada automáticamente">
            <a:extLst>
              <a:ext uri="{FF2B5EF4-FFF2-40B4-BE49-F238E27FC236}">
                <a16:creationId xmlns:a16="http://schemas.microsoft.com/office/drawing/2014/main" id="{FDE002E7-8578-3B4A-84AD-821C4367B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627" y="3137057"/>
            <a:ext cx="5586627" cy="3099323"/>
          </a:xfrm>
          <a:prstGeom prst="rect">
            <a:avLst/>
          </a:prstGeom>
          <a:ln>
            <a:solidFill>
              <a:srgbClr val="FF0000"/>
            </a:solidFill>
          </a:ln>
        </p:spPr>
      </p:pic>
      <p:pic>
        <p:nvPicPr>
          <p:cNvPr id="12" name="Imagen 11">
            <a:extLst>
              <a:ext uri="{FF2B5EF4-FFF2-40B4-BE49-F238E27FC236}">
                <a16:creationId xmlns:a16="http://schemas.microsoft.com/office/drawing/2014/main" id="{60B2CA0C-5B29-CF4A-AF1B-68F371521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75" y="1816683"/>
            <a:ext cx="2635865" cy="1269397"/>
          </a:xfrm>
          <a:prstGeom prst="rect">
            <a:avLst/>
          </a:prstGeom>
        </p:spPr>
      </p:pic>
    </p:spTree>
    <p:extLst>
      <p:ext uri="{BB962C8B-B14F-4D97-AF65-F5344CB8AC3E}">
        <p14:creationId xmlns:p14="http://schemas.microsoft.com/office/powerpoint/2010/main" val="14647618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6" descr="Una captura de pantalla de un celular con letras&#10;&#10;Descripción generada automáticamente">
            <a:extLst>
              <a:ext uri="{FF2B5EF4-FFF2-40B4-BE49-F238E27FC236}">
                <a16:creationId xmlns:a16="http://schemas.microsoft.com/office/drawing/2014/main" id="{DDD4D292-1A0A-D94B-BA43-42087264EC1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17"/>
          <a:stretch/>
        </p:blipFill>
        <p:spPr>
          <a:xfrm>
            <a:off x="135533" y="1816683"/>
            <a:ext cx="6168348" cy="2919354"/>
          </a:xfrm>
          <a:prstGeom prst="rect">
            <a:avLst/>
          </a:prstGeom>
          <a:ln>
            <a:solidFill>
              <a:schemeClr val="accent1"/>
            </a:solidFill>
          </a:ln>
        </p:spPr>
      </p:pic>
      <p:pic>
        <p:nvPicPr>
          <p:cNvPr id="9" name="Imagen 8">
            <a:extLst>
              <a:ext uri="{FF2B5EF4-FFF2-40B4-BE49-F238E27FC236}">
                <a16:creationId xmlns:a16="http://schemas.microsoft.com/office/drawing/2014/main" id="{F8130A20-B544-D642-A706-B6E3C5395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57" y="3725699"/>
            <a:ext cx="5398566" cy="2344832"/>
          </a:xfrm>
          <a:prstGeom prst="rect">
            <a:avLst/>
          </a:prstGeom>
          <a:ln>
            <a:solidFill>
              <a:schemeClr val="accent1"/>
            </a:solidFill>
          </a:ln>
        </p:spPr>
      </p:pic>
      <p:pic>
        <p:nvPicPr>
          <p:cNvPr id="13" name="Imagen 12">
            <a:extLst>
              <a:ext uri="{FF2B5EF4-FFF2-40B4-BE49-F238E27FC236}">
                <a16:creationId xmlns:a16="http://schemas.microsoft.com/office/drawing/2014/main" id="{F64E12F7-F6BA-B742-AD2B-2A7AFC1E8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657" y="2182153"/>
            <a:ext cx="3971599" cy="1338741"/>
          </a:xfrm>
          <a:prstGeom prst="rect">
            <a:avLst/>
          </a:prstGeom>
        </p:spPr>
      </p:pic>
    </p:spTree>
    <p:extLst>
      <p:ext uri="{BB962C8B-B14F-4D97-AF65-F5344CB8AC3E}">
        <p14:creationId xmlns:p14="http://schemas.microsoft.com/office/powerpoint/2010/main" val="36910385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6" descr="Una captura de pantalla de un celular con letras&#10;&#10;Descripción generada automáticamente">
            <a:extLst>
              <a:ext uri="{FF2B5EF4-FFF2-40B4-BE49-F238E27FC236}">
                <a16:creationId xmlns:a16="http://schemas.microsoft.com/office/drawing/2014/main" id="{DDD4D292-1A0A-D94B-BA43-42087264EC1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17"/>
          <a:stretch/>
        </p:blipFill>
        <p:spPr>
          <a:xfrm>
            <a:off x="135533" y="1816683"/>
            <a:ext cx="6168348" cy="2919354"/>
          </a:xfrm>
          <a:prstGeom prst="rect">
            <a:avLst/>
          </a:prstGeom>
          <a:ln>
            <a:solidFill>
              <a:schemeClr val="accent1"/>
            </a:solidFill>
          </a:ln>
        </p:spPr>
      </p:pic>
      <p:pic>
        <p:nvPicPr>
          <p:cNvPr id="11" name="Imagen 10" descr="Una captura de pantalla de un celular con letras&#10;&#10;Descripción generada automáticamente">
            <a:extLst>
              <a:ext uri="{FF2B5EF4-FFF2-40B4-BE49-F238E27FC236}">
                <a16:creationId xmlns:a16="http://schemas.microsoft.com/office/drawing/2014/main" id="{42344ED5-521D-DC4B-AF36-71C8AEE3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414" y="3470328"/>
            <a:ext cx="5354513" cy="2655130"/>
          </a:xfrm>
          <a:prstGeom prst="rect">
            <a:avLst/>
          </a:prstGeom>
          <a:ln>
            <a:solidFill>
              <a:schemeClr val="accent1"/>
            </a:solidFill>
          </a:ln>
        </p:spPr>
      </p:pic>
      <p:pic>
        <p:nvPicPr>
          <p:cNvPr id="12" name="Imagen 11">
            <a:extLst>
              <a:ext uri="{FF2B5EF4-FFF2-40B4-BE49-F238E27FC236}">
                <a16:creationId xmlns:a16="http://schemas.microsoft.com/office/drawing/2014/main" id="{9CF4271D-6C85-1746-8343-98B4C361B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414" y="1894694"/>
            <a:ext cx="1328568" cy="1492978"/>
          </a:xfrm>
          <a:prstGeom prst="rect">
            <a:avLst/>
          </a:prstGeom>
        </p:spPr>
      </p:pic>
    </p:spTree>
    <p:extLst>
      <p:ext uri="{BB962C8B-B14F-4D97-AF65-F5344CB8AC3E}">
        <p14:creationId xmlns:p14="http://schemas.microsoft.com/office/powerpoint/2010/main" val="3604322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6" descr="Una captura de pantalla de un celular con letras&#10;&#10;Descripción generada automáticamente">
            <a:extLst>
              <a:ext uri="{FF2B5EF4-FFF2-40B4-BE49-F238E27FC236}">
                <a16:creationId xmlns:a16="http://schemas.microsoft.com/office/drawing/2014/main" id="{DDD4D292-1A0A-D94B-BA43-42087264EC1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17"/>
          <a:stretch/>
        </p:blipFill>
        <p:spPr>
          <a:xfrm>
            <a:off x="135533" y="1816683"/>
            <a:ext cx="6168348" cy="2919354"/>
          </a:xfrm>
          <a:prstGeom prst="rect">
            <a:avLst/>
          </a:prstGeom>
          <a:ln>
            <a:solidFill>
              <a:schemeClr val="accent1"/>
            </a:solidFill>
          </a:ln>
        </p:spPr>
      </p:pic>
      <p:pic>
        <p:nvPicPr>
          <p:cNvPr id="9" name="Imagen 8" descr="Imagen que contiene alimentos, dibujo, señal&#10;&#10;Descripción generada automáticamente">
            <a:extLst>
              <a:ext uri="{FF2B5EF4-FFF2-40B4-BE49-F238E27FC236}">
                <a16:creationId xmlns:a16="http://schemas.microsoft.com/office/drawing/2014/main" id="{0E932CDA-D4D7-0449-A884-3E62021D8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869" y="1938013"/>
            <a:ext cx="3005061" cy="110044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6FF4B7D8-E3BF-604D-95AF-C2E372B93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869" y="3111146"/>
            <a:ext cx="5488143" cy="3261947"/>
          </a:xfrm>
          <a:prstGeom prst="rect">
            <a:avLst/>
          </a:prstGeom>
          <a:ln>
            <a:solidFill>
              <a:schemeClr val="accent1"/>
            </a:solidFill>
          </a:ln>
        </p:spPr>
      </p:pic>
    </p:spTree>
    <p:extLst>
      <p:ext uri="{BB962C8B-B14F-4D97-AF65-F5344CB8AC3E}">
        <p14:creationId xmlns:p14="http://schemas.microsoft.com/office/powerpoint/2010/main" val="25846956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1</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7269945" y="908341"/>
            <a:ext cx="2368325" cy="463259"/>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6" descr="Una captura de pantalla de un celular con letras&#10;&#10;Descripción generada automáticamente">
            <a:extLst>
              <a:ext uri="{FF2B5EF4-FFF2-40B4-BE49-F238E27FC236}">
                <a16:creationId xmlns:a16="http://schemas.microsoft.com/office/drawing/2014/main" id="{DDD4D292-1A0A-D94B-BA43-42087264EC1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17"/>
          <a:stretch/>
        </p:blipFill>
        <p:spPr>
          <a:xfrm>
            <a:off x="135533" y="1816683"/>
            <a:ext cx="6168348" cy="2919354"/>
          </a:xfrm>
          <a:prstGeom prst="rect">
            <a:avLst/>
          </a:prstGeom>
          <a:ln>
            <a:solidFill>
              <a:schemeClr val="accent1"/>
            </a:solidFill>
          </a:ln>
        </p:spPr>
      </p:pic>
      <p:pic>
        <p:nvPicPr>
          <p:cNvPr id="3" name="Imagen 2">
            <a:extLst>
              <a:ext uri="{FF2B5EF4-FFF2-40B4-BE49-F238E27FC236}">
                <a16:creationId xmlns:a16="http://schemas.microsoft.com/office/drawing/2014/main" id="{9A51AE07-33E9-EE4D-A1ED-5288CF07C951}"/>
              </a:ext>
            </a:extLst>
          </p:cNvPr>
          <p:cNvPicPr>
            <a:picLocks noChangeAspect="1"/>
          </p:cNvPicPr>
          <p:nvPr/>
        </p:nvPicPr>
        <p:blipFill>
          <a:blip r:embed="rId4"/>
          <a:stretch>
            <a:fillRect/>
          </a:stretch>
        </p:blipFill>
        <p:spPr>
          <a:xfrm>
            <a:off x="6504815" y="3853595"/>
            <a:ext cx="5486250" cy="2184525"/>
          </a:xfrm>
          <a:prstGeom prst="rect">
            <a:avLst/>
          </a:prstGeom>
          <a:ln>
            <a:solidFill>
              <a:schemeClr val="accent1"/>
            </a:solidFill>
          </a:ln>
        </p:spPr>
      </p:pic>
      <p:pic>
        <p:nvPicPr>
          <p:cNvPr id="6" name="Imagen 5">
            <a:extLst>
              <a:ext uri="{FF2B5EF4-FFF2-40B4-BE49-F238E27FC236}">
                <a16:creationId xmlns:a16="http://schemas.microsoft.com/office/drawing/2014/main" id="{1918CE57-1C75-2B4E-9F95-23E584C35FA7}"/>
              </a:ext>
            </a:extLst>
          </p:cNvPr>
          <p:cNvPicPr>
            <a:picLocks noChangeAspect="1"/>
          </p:cNvPicPr>
          <p:nvPr/>
        </p:nvPicPr>
        <p:blipFill>
          <a:blip r:embed="rId5"/>
          <a:stretch>
            <a:fillRect/>
          </a:stretch>
        </p:blipFill>
        <p:spPr>
          <a:xfrm>
            <a:off x="8614429" y="1916364"/>
            <a:ext cx="1799069" cy="1799069"/>
          </a:xfrm>
          <a:prstGeom prst="rect">
            <a:avLst/>
          </a:prstGeom>
          <a:ln>
            <a:noFill/>
          </a:ln>
        </p:spPr>
      </p:pic>
    </p:spTree>
    <p:extLst>
      <p:ext uri="{BB962C8B-B14F-4D97-AF65-F5344CB8AC3E}">
        <p14:creationId xmlns:p14="http://schemas.microsoft.com/office/powerpoint/2010/main" val="33588107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sp>
        <p:nvSpPr>
          <p:cNvPr id="10" name="Marcador de contenido 15">
            <a:extLst>
              <a:ext uri="{FF2B5EF4-FFF2-40B4-BE49-F238E27FC236}">
                <a16:creationId xmlns:a16="http://schemas.microsoft.com/office/drawing/2014/main" id="{A1B67AF6-CDA3-3347-A5AC-5E86EEB2D931}"/>
              </a:ext>
            </a:extLst>
          </p:cNvPr>
          <p:cNvSpPr txBox="1">
            <a:spLocks noGrp="1"/>
          </p:cNvSpPr>
          <p:nvPr>
            <p:ph idx="1"/>
          </p:nvPr>
        </p:nvSpPr>
        <p:spPr>
          <a:xfrm>
            <a:off x="214925" y="2801667"/>
            <a:ext cx="5568265" cy="1643527"/>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Leer dos </a:t>
            </a:r>
            <a:r>
              <a:rPr lang="es-CO" dirty="0" err="1"/>
              <a:t>números</a:t>
            </a:r>
            <a:r>
              <a:rPr lang="es-CO" dirty="0"/>
              <a:t> enteros positivos y determinar si el </a:t>
            </a:r>
            <a:r>
              <a:rPr lang="es-CO" dirty="0" err="1"/>
              <a:t>último</a:t>
            </a:r>
            <a:r>
              <a:rPr lang="es-CO" dirty="0"/>
              <a:t> </a:t>
            </a:r>
            <a:r>
              <a:rPr lang="es-CO" dirty="0" err="1"/>
              <a:t>dígito</a:t>
            </a:r>
            <a:r>
              <a:rPr lang="es-CO" dirty="0"/>
              <a:t> de un </a:t>
            </a:r>
            <a:r>
              <a:rPr lang="es-CO" dirty="0" err="1"/>
              <a:t>número</a:t>
            </a:r>
            <a:r>
              <a:rPr lang="es-CO" dirty="0"/>
              <a:t> es igual al </a:t>
            </a:r>
            <a:r>
              <a:rPr lang="es-CO" dirty="0" err="1"/>
              <a:t>último</a:t>
            </a:r>
            <a:r>
              <a:rPr lang="es-CO" dirty="0"/>
              <a:t> </a:t>
            </a:r>
            <a:r>
              <a:rPr lang="es-CO" dirty="0" err="1"/>
              <a:t>dígito</a:t>
            </a:r>
            <a:r>
              <a:rPr lang="es-CO" dirty="0"/>
              <a:t> del otro. </a:t>
            </a:r>
          </a:p>
        </p:txBody>
      </p:sp>
      <p:pic>
        <p:nvPicPr>
          <p:cNvPr id="11" name="Imagen 10" descr="Imagen que contiene objeto, espejo&#10;&#10;Descripción generada automáticamente">
            <a:extLst>
              <a:ext uri="{FF2B5EF4-FFF2-40B4-BE49-F238E27FC236}">
                <a16:creationId xmlns:a16="http://schemas.microsoft.com/office/drawing/2014/main" id="{BD0DB210-AEF5-2F46-8242-4727EE473FB1}"/>
              </a:ext>
            </a:extLst>
          </p:cNvPr>
          <p:cNvPicPr>
            <a:picLocks noChangeAspect="1"/>
          </p:cNvPicPr>
          <p:nvPr/>
        </p:nvPicPr>
        <p:blipFill rotWithShape="1">
          <a:blip r:embed="rId3">
            <a:extLst>
              <a:ext uri="{28A0092B-C50C-407E-A947-70E740481C1C}">
                <a14:useLocalDpi xmlns:a14="http://schemas.microsoft.com/office/drawing/2010/main" val="0"/>
              </a:ext>
            </a:extLst>
          </a:blip>
          <a:srcRect t="3022" b="14714"/>
          <a:stretch/>
        </p:blipFill>
        <p:spPr>
          <a:xfrm>
            <a:off x="6096000" y="2609982"/>
            <a:ext cx="5234434" cy="2026896"/>
          </a:xfrm>
          <a:prstGeom prst="rect">
            <a:avLst/>
          </a:prstGeom>
          <a:ln>
            <a:solidFill>
              <a:schemeClr val="accent1"/>
            </a:solidFill>
          </a:ln>
        </p:spPr>
      </p:pic>
    </p:spTree>
    <p:extLst>
      <p:ext uri="{BB962C8B-B14F-4D97-AF65-F5344CB8AC3E}">
        <p14:creationId xmlns:p14="http://schemas.microsoft.com/office/powerpoint/2010/main" val="42511161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sp>
        <p:nvSpPr>
          <p:cNvPr id="8" name="Rectángulo 7">
            <a:extLst>
              <a:ext uri="{FF2B5EF4-FFF2-40B4-BE49-F238E27FC236}">
                <a16:creationId xmlns:a16="http://schemas.microsoft.com/office/drawing/2014/main" id="{014B1B26-4DAE-C94F-8969-C67D03D16CA8}"/>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Marcador de contenido 17" descr="Imagen que contiene cuchillo, tabla&#10;&#10;Descripción generada automáticamente">
            <a:extLst>
              <a:ext uri="{FF2B5EF4-FFF2-40B4-BE49-F238E27FC236}">
                <a16:creationId xmlns:a16="http://schemas.microsoft.com/office/drawing/2014/main" id="{96B06C67-F517-EE45-9A25-D451543E77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9244" y="1977822"/>
            <a:ext cx="7834541" cy="1350474"/>
          </a:xfrm>
        </p:spPr>
      </p:pic>
      <p:pic>
        <p:nvPicPr>
          <p:cNvPr id="18" name="Imagen 17" descr="Imagen que contiene interior, tabla&#10;&#10;Descripción generada automáticamente">
            <a:extLst>
              <a:ext uri="{FF2B5EF4-FFF2-40B4-BE49-F238E27FC236}">
                <a16:creationId xmlns:a16="http://schemas.microsoft.com/office/drawing/2014/main" id="{BE84A5DA-C1B1-C64E-94D6-B75A3C930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777" y="3263334"/>
            <a:ext cx="7935717" cy="2685145"/>
          </a:xfrm>
          <a:prstGeom prst="rect">
            <a:avLst/>
          </a:prstGeom>
        </p:spPr>
      </p:pic>
      <p:sp>
        <p:nvSpPr>
          <p:cNvPr id="19" name="Rectángulo 18">
            <a:extLst>
              <a:ext uri="{FF2B5EF4-FFF2-40B4-BE49-F238E27FC236}">
                <a16:creationId xmlns:a16="http://schemas.microsoft.com/office/drawing/2014/main" id="{78DB4C33-6CEC-7049-B2C9-54B8970CF823}"/>
              </a:ext>
            </a:extLst>
          </p:cNvPr>
          <p:cNvSpPr/>
          <p:nvPr/>
        </p:nvSpPr>
        <p:spPr>
          <a:xfrm>
            <a:off x="2358311" y="1792469"/>
            <a:ext cx="8211428" cy="4173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33688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pic>
        <p:nvPicPr>
          <p:cNvPr id="8" name="Marcador de contenido 5" descr="Un conjunto de letras negras en un fondo blanco&#10;&#10;Descripción generada automáticamente">
            <a:extLst>
              <a:ext uri="{FF2B5EF4-FFF2-40B4-BE49-F238E27FC236}">
                <a16:creationId xmlns:a16="http://schemas.microsoft.com/office/drawing/2014/main" id="{9527A063-B9D0-9341-AEBC-94E46D3A57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5529" y="2395467"/>
            <a:ext cx="5140941" cy="2578053"/>
          </a:xfrm>
          <a:ln>
            <a:solidFill>
              <a:schemeClr val="accent1"/>
            </a:solidFill>
          </a:ln>
        </p:spPr>
      </p:pic>
      <p:sp>
        <p:nvSpPr>
          <p:cNvPr id="9" name="Rectángulo 8">
            <a:extLst>
              <a:ext uri="{FF2B5EF4-FFF2-40B4-BE49-F238E27FC236}">
                <a16:creationId xmlns:a16="http://schemas.microsoft.com/office/drawing/2014/main" id="{734E3C30-AC16-9646-8004-A9B946DACA7A}"/>
              </a:ext>
            </a:extLst>
          </p:cNvPr>
          <p:cNvSpPr/>
          <p:nvPr/>
        </p:nvSpPr>
        <p:spPr>
          <a:xfrm>
            <a:off x="1523090" y="891656"/>
            <a:ext cx="2248930" cy="543697"/>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51649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sp>
        <p:nvSpPr>
          <p:cNvPr id="9" name="Rectángulo 8">
            <a:extLst>
              <a:ext uri="{FF2B5EF4-FFF2-40B4-BE49-F238E27FC236}">
                <a16:creationId xmlns:a16="http://schemas.microsoft.com/office/drawing/2014/main" id="{734E3C30-AC16-9646-8004-A9B946DACA7A}"/>
              </a:ext>
            </a:extLst>
          </p:cNvPr>
          <p:cNvSpPr/>
          <p:nvPr/>
        </p:nvSpPr>
        <p:spPr>
          <a:xfrm>
            <a:off x="4037690" y="902282"/>
            <a:ext cx="2995122" cy="550824"/>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Marcador de contenido 12">
            <a:extLst>
              <a:ext uri="{FF2B5EF4-FFF2-40B4-BE49-F238E27FC236}">
                <a16:creationId xmlns:a16="http://schemas.microsoft.com/office/drawing/2014/main" id="{71E03CD3-1C07-ED42-9E0B-4F4212F26A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0900" y="1816683"/>
            <a:ext cx="7241869" cy="4351338"/>
          </a:xfrm>
          <a:ln>
            <a:solidFill>
              <a:schemeClr val="accent1"/>
            </a:solidFill>
          </a:ln>
        </p:spPr>
      </p:pic>
    </p:spTree>
    <p:extLst>
      <p:ext uri="{BB962C8B-B14F-4D97-AF65-F5344CB8AC3E}">
        <p14:creationId xmlns:p14="http://schemas.microsoft.com/office/powerpoint/2010/main" val="302195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256813" y="422027"/>
            <a:ext cx="7047836"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Observaciones Generales del Algoritmo</a:t>
            </a:r>
          </a:p>
        </p:txBody>
      </p:sp>
      <p:pic>
        <p:nvPicPr>
          <p:cNvPr id="14" name="Imagen 13" descr="Forma&#10;&#10;Descripción generada automáticamente con confianza baja">
            <a:extLst>
              <a:ext uri="{FF2B5EF4-FFF2-40B4-BE49-F238E27FC236}">
                <a16:creationId xmlns:a16="http://schemas.microsoft.com/office/drawing/2014/main" id="{4222E77E-8C5E-E64C-AF6E-A68719C11589}"/>
              </a:ext>
            </a:extLst>
          </p:cNvPr>
          <p:cNvPicPr>
            <a:picLocks noChangeAspect="1"/>
          </p:cNvPicPr>
          <p:nvPr/>
        </p:nvPicPr>
        <p:blipFill>
          <a:blip r:embed="rId3"/>
          <a:stretch>
            <a:fillRect/>
          </a:stretch>
        </p:blipFill>
        <p:spPr>
          <a:xfrm>
            <a:off x="10542342" y="5330225"/>
            <a:ext cx="1440108" cy="1440108"/>
          </a:xfrm>
          <a:prstGeom prst="rect">
            <a:avLst/>
          </a:prstGeom>
        </p:spPr>
      </p:pic>
      <p:sp>
        <p:nvSpPr>
          <p:cNvPr id="11" name="Marcador de contenido 2">
            <a:extLst>
              <a:ext uri="{FF2B5EF4-FFF2-40B4-BE49-F238E27FC236}">
                <a16:creationId xmlns:a16="http://schemas.microsoft.com/office/drawing/2014/main" id="{0D1E8953-9436-D645-88DC-CB79F36C113B}"/>
              </a:ext>
            </a:extLst>
          </p:cNvPr>
          <p:cNvSpPr txBox="1">
            <a:spLocks noGrp="1"/>
          </p:cNvSpPr>
          <p:nvPr>
            <p:ph idx="1"/>
          </p:nvPr>
        </p:nvSpPr>
        <p:spPr>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Si luego de recorrer todas las librerías de todos los países de todo el mundo vimos que no pudimos conseguir el libro entonces podemos obtener dos conclusiones: Una es que el libro que buscábamos no lo tiene ninguna librería porque está agotado y la otra es que el libro es  posible que nunca haya existido. </a:t>
            </a:r>
          </a:p>
          <a:p>
            <a:endParaRPr lang="es-CO" dirty="0"/>
          </a:p>
          <a:p>
            <a:r>
              <a:rPr lang="es-CO" dirty="0"/>
              <a:t>Si probamos este ejemplo con el libro en mención (o sea El Coronel no tiene quien le escriba) tendremos un alto porcentaje de seguridad de que lo conseguimos a menos que esté agotado... </a:t>
            </a:r>
          </a:p>
          <a:p>
            <a:endParaRPr lang="es-CO" dirty="0"/>
          </a:p>
          <a:p>
            <a:endParaRPr lang="es-CO" dirty="0"/>
          </a:p>
          <a:p>
            <a:endParaRPr lang="es-CO" dirty="0"/>
          </a:p>
        </p:txBody>
      </p:sp>
    </p:spTree>
    <p:extLst>
      <p:ext uri="{BB962C8B-B14F-4D97-AF65-F5344CB8AC3E}">
        <p14:creationId xmlns:p14="http://schemas.microsoft.com/office/powerpoint/2010/main" val="20879935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sp>
        <p:nvSpPr>
          <p:cNvPr id="9" name="Rectángulo 8">
            <a:extLst>
              <a:ext uri="{FF2B5EF4-FFF2-40B4-BE49-F238E27FC236}">
                <a16:creationId xmlns:a16="http://schemas.microsoft.com/office/drawing/2014/main" id="{734E3C30-AC16-9646-8004-A9B946DACA7A}"/>
              </a:ext>
            </a:extLst>
          </p:cNvPr>
          <p:cNvSpPr/>
          <p:nvPr/>
        </p:nvSpPr>
        <p:spPr>
          <a:xfrm>
            <a:off x="4037690" y="902282"/>
            <a:ext cx="2995122" cy="550824"/>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Marcador de contenido 8">
            <a:extLst>
              <a:ext uri="{FF2B5EF4-FFF2-40B4-BE49-F238E27FC236}">
                <a16:creationId xmlns:a16="http://schemas.microsoft.com/office/drawing/2014/main" id="{F25B4B4D-AB9D-C349-B02C-1AD8125BE42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358" t="18530" r="5765" b="20132"/>
          <a:stretch/>
        </p:blipFill>
        <p:spPr>
          <a:xfrm>
            <a:off x="2066937" y="1816683"/>
            <a:ext cx="8058125" cy="4351338"/>
          </a:xfrm>
          <a:prstGeom prst="rect">
            <a:avLst/>
          </a:prstGeom>
          <a:ln>
            <a:solidFill>
              <a:schemeClr val="accent1"/>
            </a:solidFill>
          </a:ln>
        </p:spPr>
      </p:pic>
    </p:spTree>
    <p:extLst>
      <p:ext uri="{BB962C8B-B14F-4D97-AF65-F5344CB8AC3E}">
        <p14:creationId xmlns:p14="http://schemas.microsoft.com/office/powerpoint/2010/main" val="33913782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1322012" y="363577"/>
            <a:ext cx="8534507" cy="1089529"/>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sz="3600" dirty="0"/>
              <a:t>Ejemplo 2</a:t>
            </a:r>
            <a:br>
              <a:rPr lang="es-CO" sz="3600" dirty="0"/>
            </a:br>
            <a:r>
              <a:rPr lang="es-CO" sz="3600" dirty="0"/>
              <a:t>Concepción - Representación - Codificación</a:t>
            </a:r>
          </a:p>
        </p:txBody>
      </p:sp>
      <p:sp>
        <p:nvSpPr>
          <p:cNvPr id="9" name="Rectángulo 8">
            <a:extLst>
              <a:ext uri="{FF2B5EF4-FFF2-40B4-BE49-F238E27FC236}">
                <a16:creationId xmlns:a16="http://schemas.microsoft.com/office/drawing/2014/main" id="{734E3C30-AC16-9646-8004-A9B946DACA7A}"/>
              </a:ext>
            </a:extLst>
          </p:cNvPr>
          <p:cNvSpPr/>
          <p:nvPr/>
        </p:nvSpPr>
        <p:spPr>
          <a:xfrm>
            <a:off x="7264984" y="887122"/>
            <a:ext cx="2390004" cy="550824"/>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Marcador de contenido 6" descr="Imagen que contiene dibujo, alimentos, plato&#10;&#10;Descripción generada automáticamente">
            <a:extLst>
              <a:ext uri="{FF2B5EF4-FFF2-40B4-BE49-F238E27FC236}">
                <a16:creationId xmlns:a16="http://schemas.microsoft.com/office/drawing/2014/main" id="{98860A87-0F55-224E-9970-3B60DEE27B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7517" y="2286000"/>
            <a:ext cx="4696907" cy="1503010"/>
          </a:xfrm>
        </p:spPr>
      </p:pic>
      <p:sp>
        <p:nvSpPr>
          <p:cNvPr id="10" name="Marcador de contenido 15">
            <a:extLst>
              <a:ext uri="{FF2B5EF4-FFF2-40B4-BE49-F238E27FC236}">
                <a16:creationId xmlns:a16="http://schemas.microsoft.com/office/drawing/2014/main" id="{1DDF60DA-9CB2-3247-8784-5CD97ED283F9}"/>
              </a:ext>
            </a:extLst>
          </p:cNvPr>
          <p:cNvSpPr txBox="1">
            <a:spLocks/>
          </p:cNvSpPr>
          <p:nvPr/>
        </p:nvSpPr>
        <p:spPr>
          <a:xfrm>
            <a:off x="4535810" y="4334760"/>
            <a:ext cx="7055556" cy="867930"/>
          </a:xfrm>
          <a:prstGeom prst="rect">
            <a:avLst/>
          </a:prstGeom>
          <a:noFill/>
        </p:spPr>
        <p:txBody>
          <a:bodyPr vert="horz" wrap="square" lIns="91440" tIns="45720" rIns="91440" bIns="45720" rtlCol="0">
            <a:spAutoFit/>
          </a:bodyPr>
          <a:lstStyle>
            <a:lvl1pPr marL="228600" indent="0" algn="l" defTabSz="914400" rtl="0" eaLnBrk="1" latinLnBrk="0" hangingPunct="1">
              <a:lnSpc>
                <a:spcPct val="90000"/>
              </a:lnSpc>
              <a:spcBef>
                <a:spcPts val="1000"/>
              </a:spcBef>
              <a:buFont typeface="Arial" panose="020B0604020202020204" pitchFamily="34" charset="0"/>
              <a:buNone/>
              <a:defRPr sz="2800" b="1" i="0"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71550" lvl="2" indent="-514350" algn="l" defTabSz="914400" rtl="0" eaLnBrk="1" latinLnBrk="0" hangingPunct="1">
              <a:lnSpc>
                <a:spcPct val="90000"/>
              </a:lnSpc>
              <a:spcBef>
                <a:spcPts val="1000"/>
              </a:spcBef>
              <a:buFont typeface="Courier New" panose="02070309020205020404" pitchFamily="49" charset="0"/>
              <a:buChar char="o"/>
              <a:defRPr sz="2400" kern="1200">
                <a:solidFill>
                  <a:srgbClr val="3366C9"/>
                </a:solidFill>
                <a:latin typeface="Volkswagen Serial"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b="0" dirty="0"/>
              <a:t>Enlace Implementación:  </a:t>
            </a:r>
            <a:r>
              <a:rPr lang="es-CO" b="0" dirty="0">
                <a:hlinkClick r:id="rId4"/>
              </a:rPr>
              <a:t>https://scratch.mit.edu/projects/518653042</a:t>
            </a:r>
            <a:endParaRPr lang="es-CO" b="0" dirty="0"/>
          </a:p>
        </p:txBody>
      </p:sp>
    </p:spTree>
    <p:extLst>
      <p:ext uri="{BB962C8B-B14F-4D97-AF65-F5344CB8AC3E}">
        <p14:creationId xmlns:p14="http://schemas.microsoft.com/office/powerpoint/2010/main" val="33219010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7" name="Título 3">
            <a:extLst>
              <a:ext uri="{FF2B5EF4-FFF2-40B4-BE49-F238E27FC236}">
                <a16:creationId xmlns:a16="http://schemas.microsoft.com/office/drawing/2014/main" id="{18E9E6A4-02DE-0E45-8389-CA925A0677B5}"/>
              </a:ext>
            </a:extLst>
          </p:cNvPr>
          <p:cNvSpPr txBox="1">
            <a:spLocks noGrp="1"/>
          </p:cNvSpPr>
          <p:nvPr>
            <p:ph type="title"/>
          </p:nvPr>
        </p:nvSpPr>
        <p:spPr>
          <a:xfrm>
            <a:off x="3247324" y="197176"/>
            <a:ext cx="5697352" cy="701731"/>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Bibliografía</a:t>
            </a:r>
          </a:p>
        </p:txBody>
      </p:sp>
      <p:sp>
        <p:nvSpPr>
          <p:cNvPr id="10" name="Marcador de contenido 15">
            <a:extLst>
              <a:ext uri="{FF2B5EF4-FFF2-40B4-BE49-F238E27FC236}">
                <a16:creationId xmlns:a16="http://schemas.microsoft.com/office/drawing/2014/main" id="{A1B67AF6-CDA3-3347-A5AC-5E86EEB2D931}"/>
              </a:ext>
            </a:extLst>
          </p:cNvPr>
          <p:cNvSpPr txBox="1">
            <a:spLocks noGrp="1"/>
          </p:cNvSpPr>
          <p:nvPr>
            <p:ph idx="1"/>
          </p:nvPr>
        </p:nvSpPr>
        <p:spPr>
          <a:xfrm>
            <a:off x="831362" y="1298160"/>
            <a:ext cx="10529275" cy="4261679"/>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sz="2400" dirty="0"/>
              <a:t>[1] Trejos, O. (2000). La esencia de la lógica de programación. </a:t>
            </a:r>
            <a:r>
              <a:rPr lang="es-CO" sz="2400" i="1" dirty="0"/>
              <a:t>Pereira, Colombia: Centro Editorial Universidad de Caldas</a:t>
            </a:r>
            <a:r>
              <a:rPr lang="es-CO" sz="2400" dirty="0"/>
              <a:t>.</a:t>
            </a:r>
            <a:r>
              <a:rPr lang="en-US" sz="2400" dirty="0"/>
              <a:t> </a:t>
            </a:r>
            <a:endParaRPr lang="es-CO" sz="2400" dirty="0"/>
          </a:p>
          <a:p>
            <a:r>
              <a:rPr lang="en-US" sz="2400" dirty="0"/>
              <a:t>[2] </a:t>
            </a:r>
            <a:r>
              <a:rPr lang="en-US" sz="2400" dirty="0" err="1"/>
              <a:t>Hehner</a:t>
            </a:r>
            <a:r>
              <a:rPr lang="en-US" sz="2400" dirty="0"/>
              <a:t>, E. C. (1984). </a:t>
            </a:r>
            <a:r>
              <a:rPr lang="en-US" sz="2400" i="1" dirty="0"/>
              <a:t>The logic of programming</a:t>
            </a:r>
            <a:r>
              <a:rPr lang="en-US" sz="2400" dirty="0"/>
              <a:t>. Prentice/Hall International.</a:t>
            </a:r>
          </a:p>
          <a:p>
            <a:r>
              <a:rPr lang="en-US" sz="2400" dirty="0"/>
              <a:t>[3] </a:t>
            </a:r>
            <a:r>
              <a:rPr lang="en-US" sz="2400" dirty="0" err="1"/>
              <a:t>Gabbrielli</a:t>
            </a:r>
            <a:r>
              <a:rPr lang="en-US" sz="2400" dirty="0"/>
              <a:t>, M., &amp; Martini, S. (2010). Programming languages: principles and paradigms. Springer Science &amp; Business Media.</a:t>
            </a:r>
            <a:endParaRPr lang="es-CO" sz="2400" dirty="0"/>
          </a:p>
          <a:p>
            <a:r>
              <a:rPr lang="en-US" sz="2400" dirty="0"/>
              <a:t>[4] </a:t>
            </a:r>
            <a:r>
              <a:rPr lang="en-US" sz="2400" dirty="0" err="1"/>
              <a:t>Marji</a:t>
            </a:r>
            <a:r>
              <a:rPr lang="en-US" sz="2400" dirty="0"/>
              <a:t>, M. (2014). Learn to program with Scratch: A visual introduction to programming with games, art, science, and math. No Starch Press.</a:t>
            </a:r>
            <a:endParaRPr lang="es-CO" sz="2400" dirty="0"/>
          </a:p>
          <a:p>
            <a:r>
              <a:rPr lang="en-US" sz="2400" dirty="0"/>
              <a:t>[5] Fabrizio Romano. (2018). </a:t>
            </a:r>
            <a:r>
              <a:rPr lang="en-US" sz="2400" i="1" dirty="0"/>
              <a:t>Learn Python Programming : The No-nonsense, Beginner’s Guide to Programming, Data Science, and Web Development with Python 3.7, 2nd Edition: Vol. 2nd ed</a:t>
            </a:r>
            <a:r>
              <a:rPr lang="en-US" sz="2400" dirty="0"/>
              <a:t>. </a:t>
            </a:r>
            <a:r>
              <a:rPr lang="es-ES" sz="2400" dirty="0" err="1"/>
              <a:t>Packt</a:t>
            </a:r>
            <a:r>
              <a:rPr lang="es-ES" sz="2400" dirty="0"/>
              <a:t> Publishing.</a:t>
            </a:r>
            <a:r>
              <a:rPr lang="es-CO" sz="2400" dirty="0"/>
              <a:t> </a:t>
            </a:r>
          </a:p>
        </p:txBody>
      </p:sp>
    </p:spTree>
    <p:extLst>
      <p:ext uri="{BB962C8B-B14F-4D97-AF65-F5344CB8AC3E}">
        <p14:creationId xmlns:p14="http://schemas.microsoft.com/office/powerpoint/2010/main" val="12234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235043"/>
            <a:ext cx="6442842"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Puesta en Marcha del Algoritmo</a:t>
            </a:r>
          </a:p>
        </p:txBody>
      </p:sp>
      <p:sp>
        <p:nvSpPr>
          <p:cNvPr id="14" name="Rectángulo 13">
            <a:extLst>
              <a:ext uri="{FF2B5EF4-FFF2-40B4-BE49-F238E27FC236}">
                <a16:creationId xmlns:a16="http://schemas.microsoft.com/office/drawing/2014/main" id="{75F45DFE-5A66-5F47-8ED8-62F65E2F99BC}"/>
              </a:ext>
            </a:extLst>
          </p:cNvPr>
          <p:cNvSpPr/>
          <p:nvPr/>
        </p:nvSpPr>
        <p:spPr>
          <a:xfrm>
            <a:off x="4240675" y="2036289"/>
            <a:ext cx="3207699"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3. La Prueba</a:t>
            </a:r>
            <a:endParaRPr lang="es-CO" b="1" dirty="0"/>
          </a:p>
        </p:txBody>
      </p:sp>
      <p:pic>
        <p:nvPicPr>
          <p:cNvPr id="15" name="Imagen 14" descr="Un dibujo con letras&#10;&#10;Descripción generada automáticamente con confianza baja">
            <a:extLst>
              <a:ext uri="{FF2B5EF4-FFF2-40B4-BE49-F238E27FC236}">
                <a16:creationId xmlns:a16="http://schemas.microsoft.com/office/drawing/2014/main" id="{09CD3FEE-875A-F944-9054-62305A02B28D}"/>
              </a:ext>
            </a:extLst>
          </p:cNvPr>
          <p:cNvPicPr>
            <a:picLocks noChangeAspect="1"/>
          </p:cNvPicPr>
          <p:nvPr/>
        </p:nvPicPr>
        <p:blipFill>
          <a:blip r:embed="rId3"/>
          <a:stretch>
            <a:fillRect/>
          </a:stretch>
        </p:blipFill>
        <p:spPr>
          <a:xfrm>
            <a:off x="9403951" y="1521955"/>
            <a:ext cx="1698374" cy="1755463"/>
          </a:xfrm>
          <a:prstGeom prst="rect">
            <a:avLst/>
          </a:prstGeom>
        </p:spPr>
      </p:pic>
      <p:sp>
        <p:nvSpPr>
          <p:cNvPr id="10" name="Marcador de contenido 2">
            <a:extLst>
              <a:ext uri="{FF2B5EF4-FFF2-40B4-BE49-F238E27FC236}">
                <a16:creationId xmlns:a16="http://schemas.microsoft.com/office/drawing/2014/main" id="{2CEA044E-7ADC-C246-9E44-E6D29943ED9B}"/>
              </a:ext>
            </a:extLst>
          </p:cNvPr>
          <p:cNvSpPr txBox="1">
            <a:spLocks noGrp="1"/>
          </p:cNvSpPr>
          <p:nvPr>
            <p:ph idx="1"/>
          </p:nvPr>
        </p:nvSpPr>
        <p:spPr>
          <a:xfrm>
            <a:off x="838200" y="3580583"/>
            <a:ext cx="10515600" cy="2416046"/>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Simular el funcionamiento del mismo.</a:t>
            </a:r>
          </a:p>
          <a:p>
            <a:r>
              <a:rPr lang="es-CO" dirty="0"/>
              <a:t>Busca verificar que los pasos alcancen el </a:t>
            </a:r>
            <a:r>
              <a:rPr lang="es-CO" b="1" i="1" dirty="0"/>
              <a:t>Objetivo</a:t>
            </a:r>
            <a:r>
              <a:rPr lang="es-CO" dirty="0"/>
              <a:t>.</a:t>
            </a:r>
          </a:p>
          <a:p>
            <a:r>
              <a:rPr lang="es-CO" dirty="0"/>
              <a:t>Si </a:t>
            </a:r>
            <a:r>
              <a:rPr lang="es-CO" b="1" i="1" dirty="0"/>
              <a:t>no se alcanza el objetivo</a:t>
            </a:r>
            <a:r>
              <a:rPr lang="es-CO" dirty="0"/>
              <a:t>, debe reformularse hasta que los pasos lleven a la meta delimitada.</a:t>
            </a:r>
          </a:p>
          <a:p>
            <a:endParaRPr lang="es-CO" dirty="0"/>
          </a:p>
        </p:txBody>
      </p:sp>
    </p:spTree>
    <p:extLst>
      <p:ext uri="{BB962C8B-B14F-4D97-AF65-F5344CB8AC3E}">
        <p14:creationId xmlns:p14="http://schemas.microsoft.com/office/powerpoint/2010/main" val="2898057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Clasificación Algoritmos</a:t>
            </a:r>
          </a:p>
        </p:txBody>
      </p:sp>
      <p:graphicFrame>
        <p:nvGraphicFramePr>
          <p:cNvPr id="9" name="Marcador de contenido 1">
            <a:extLst>
              <a:ext uri="{FF2B5EF4-FFF2-40B4-BE49-F238E27FC236}">
                <a16:creationId xmlns:a16="http://schemas.microsoft.com/office/drawing/2014/main" id="{AC2A5583-0C73-5549-B927-0F2D969AFA75}"/>
              </a:ext>
            </a:extLst>
          </p:cNvPr>
          <p:cNvGraphicFramePr>
            <a:graphicFrameLocks noGrp="1"/>
          </p:cNvGraphicFramePr>
          <p:nvPr>
            <p:ph idx="1"/>
            <p:extLst>
              <p:ext uri="{D42A27DB-BD31-4B8C-83A1-F6EECF244321}">
                <p14:modId xmlns:p14="http://schemas.microsoft.com/office/powerpoint/2010/main" val="2157394726"/>
              </p:ext>
            </p:extLst>
          </p:nvPr>
        </p:nvGraphicFramePr>
        <p:xfrm>
          <a:off x="1741081" y="1781213"/>
          <a:ext cx="8709837" cy="3481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ángulo 10">
            <a:extLst>
              <a:ext uri="{FF2B5EF4-FFF2-40B4-BE49-F238E27FC236}">
                <a16:creationId xmlns:a16="http://schemas.microsoft.com/office/drawing/2014/main" id="{DB69B09C-5007-DC45-A6CA-AD32F3A834E4}"/>
              </a:ext>
            </a:extLst>
          </p:cNvPr>
          <p:cNvSpPr/>
          <p:nvPr/>
        </p:nvSpPr>
        <p:spPr>
          <a:xfrm>
            <a:off x="2785730" y="3721396"/>
            <a:ext cx="3104708" cy="1669312"/>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4575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6728C62F-6552-2D4B-BCAC-C87B4ABE45AE}"/>
              </a:ext>
            </a:extLst>
          </p:cNvPr>
          <p:cNvSpPr txBox="1"/>
          <p:nvPr/>
        </p:nvSpPr>
        <p:spPr>
          <a:xfrm>
            <a:off x="3012515" y="0"/>
            <a:ext cx="5502515" cy="1569660"/>
          </a:xfrm>
          <a:prstGeom prst="rect">
            <a:avLst/>
          </a:prstGeom>
          <a:noFill/>
        </p:spPr>
        <p:txBody>
          <a:bodyPr wrap="square" rtlCol="0">
            <a:spAutoFit/>
          </a:bodyPr>
          <a:lstStyle/>
          <a:p>
            <a:pPr algn="ctr"/>
            <a:r>
              <a:rPr lang="es-CO" sz="9600" dirty="0">
                <a:solidFill>
                  <a:srgbClr val="FF0062"/>
                </a:solidFill>
                <a:latin typeface="Volkswagen Serial" panose="02000000000000000000" pitchFamily="2" charset="77"/>
              </a:rPr>
              <a:t>Contenido</a:t>
            </a:r>
            <a:endParaRPr lang="es-CO" sz="4400" dirty="0">
              <a:solidFill>
                <a:srgbClr val="3366C9"/>
              </a:solidFill>
              <a:latin typeface="Volkswagen Serial" panose="02000000000000000000" pitchFamily="2" charset="77"/>
            </a:endParaRPr>
          </a:p>
        </p:txBody>
      </p:sp>
      <p:sp>
        <p:nvSpPr>
          <p:cNvPr id="4" name="CuadroTexto 3">
            <a:extLst>
              <a:ext uri="{FF2B5EF4-FFF2-40B4-BE49-F238E27FC236}">
                <a16:creationId xmlns:a16="http://schemas.microsoft.com/office/drawing/2014/main" id="{DC52330A-B147-2641-B0E2-C42782F3E054}"/>
              </a:ext>
            </a:extLst>
          </p:cNvPr>
          <p:cNvSpPr txBox="1"/>
          <p:nvPr/>
        </p:nvSpPr>
        <p:spPr>
          <a:xfrm>
            <a:off x="407603" y="1959380"/>
            <a:ext cx="10712341" cy="3416320"/>
          </a:xfrm>
          <a:prstGeom prst="rect">
            <a:avLst/>
          </a:prstGeom>
          <a:noFill/>
        </p:spPr>
        <p:txBody>
          <a:bodyPr wrap="square" rtlCol="0">
            <a:spAutoFit/>
          </a:bodyPr>
          <a:lstStyle/>
          <a:p>
            <a:pPr marL="685800" indent="-685800">
              <a:buFont typeface="Arial" panose="020B0604020202020204" pitchFamily="34" charset="0"/>
              <a:buChar char="•"/>
            </a:pPr>
            <a:r>
              <a:rPr lang="es-CO" sz="3600" dirty="0">
                <a:solidFill>
                  <a:srgbClr val="3366C9"/>
                </a:solidFill>
                <a:latin typeface="Volkswagen Serial" panose="02000000000000000000" pitchFamily="2" charset="77"/>
              </a:rPr>
              <a:t>Lógica y Algoritmos</a:t>
            </a:r>
          </a:p>
          <a:p>
            <a:pPr marL="685800" indent="-685800">
              <a:buFont typeface="Arial" panose="020B0604020202020204" pitchFamily="34" charset="0"/>
              <a:buChar char="•"/>
            </a:pPr>
            <a:r>
              <a:rPr lang="es-CO" sz="3600" dirty="0">
                <a:solidFill>
                  <a:srgbClr val="3366C9"/>
                </a:solidFill>
                <a:latin typeface="Volkswagen Serial" panose="02000000000000000000" pitchFamily="2" charset="77"/>
              </a:rPr>
              <a:t>Algoritmos Informales </a:t>
            </a:r>
          </a:p>
          <a:p>
            <a:pPr marL="685800" indent="-685800">
              <a:buFont typeface="Arial" panose="020B0604020202020204" pitchFamily="34" charset="0"/>
              <a:buChar char="•"/>
            </a:pPr>
            <a:r>
              <a:rPr lang="es-CO" sz="3600" dirty="0">
                <a:solidFill>
                  <a:srgbClr val="3366C9"/>
                </a:solidFill>
                <a:latin typeface="Volkswagen Serial" panose="02000000000000000000" pitchFamily="2" charset="77"/>
              </a:rPr>
              <a:t>Algoritmos Computacionales</a:t>
            </a:r>
          </a:p>
          <a:p>
            <a:pPr marL="1143000" lvl="1" indent="-685800">
              <a:buFont typeface="Arial" panose="020B0604020202020204" pitchFamily="34" charset="0"/>
              <a:buChar char="•"/>
            </a:pPr>
            <a:r>
              <a:rPr lang="es-CO" sz="3600" dirty="0">
                <a:solidFill>
                  <a:srgbClr val="3366C9"/>
                </a:solidFill>
                <a:latin typeface="Volkswagen Serial" panose="02000000000000000000" pitchFamily="2" charset="77"/>
              </a:rPr>
              <a:t>Variables</a:t>
            </a:r>
          </a:p>
          <a:p>
            <a:pPr marL="1143000" lvl="1" indent="-685800">
              <a:buFont typeface="Arial" panose="020B0604020202020204" pitchFamily="34" charset="0"/>
              <a:buChar char="•"/>
            </a:pPr>
            <a:r>
              <a:rPr lang="es-CO" sz="3600" dirty="0">
                <a:solidFill>
                  <a:srgbClr val="3366C9"/>
                </a:solidFill>
                <a:latin typeface="Volkswagen Serial" panose="02000000000000000000" pitchFamily="2" charset="77"/>
              </a:rPr>
              <a:t>Estructuras</a:t>
            </a:r>
          </a:p>
          <a:p>
            <a:pPr marL="685800" indent="-685800">
              <a:buFont typeface="Arial" panose="020B0604020202020204" pitchFamily="34" charset="0"/>
              <a:buChar char="•"/>
            </a:pPr>
            <a:r>
              <a:rPr lang="es-CO" sz="3600" dirty="0">
                <a:solidFill>
                  <a:srgbClr val="3366C9"/>
                </a:solidFill>
                <a:latin typeface="Volkswagen Serial" panose="02000000000000000000" pitchFamily="2" charset="77"/>
              </a:rPr>
              <a:t>Conceptualización, representación y codificación</a:t>
            </a:r>
          </a:p>
        </p:txBody>
      </p:sp>
    </p:spTree>
    <p:extLst>
      <p:ext uri="{BB962C8B-B14F-4D97-AF65-F5344CB8AC3E}">
        <p14:creationId xmlns:p14="http://schemas.microsoft.com/office/powerpoint/2010/main" val="4276364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Clasificación Algoritmos</a:t>
            </a:r>
          </a:p>
        </p:txBody>
      </p:sp>
      <p:graphicFrame>
        <p:nvGraphicFramePr>
          <p:cNvPr id="9" name="Marcador de contenido 1">
            <a:extLst>
              <a:ext uri="{FF2B5EF4-FFF2-40B4-BE49-F238E27FC236}">
                <a16:creationId xmlns:a16="http://schemas.microsoft.com/office/drawing/2014/main" id="{AC2A5583-0C73-5549-B927-0F2D969AFA75}"/>
              </a:ext>
            </a:extLst>
          </p:cNvPr>
          <p:cNvGraphicFramePr>
            <a:graphicFrameLocks noGrp="1"/>
          </p:cNvGraphicFramePr>
          <p:nvPr>
            <p:ph idx="1"/>
          </p:nvPr>
        </p:nvGraphicFramePr>
        <p:xfrm>
          <a:off x="1741081" y="1781213"/>
          <a:ext cx="8709837" cy="3481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ángulo 10">
            <a:extLst>
              <a:ext uri="{FF2B5EF4-FFF2-40B4-BE49-F238E27FC236}">
                <a16:creationId xmlns:a16="http://schemas.microsoft.com/office/drawing/2014/main" id="{DB69B09C-5007-DC45-A6CA-AD32F3A834E4}"/>
              </a:ext>
            </a:extLst>
          </p:cNvPr>
          <p:cNvSpPr/>
          <p:nvPr/>
        </p:nvSpPr>
        <p:spPr>
          <a:xfrm>
            <a:off x="6283842" y="3721396"/>
            <a:ext cx="3104708" cy="1669312"/>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4233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3D2EACC-D82D-CF41-87B6-54459F389231}"/>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327AF3F0-53C9-7D40-9276-F1CEFD970EAD}"/>
              </a:ext>
            </a:extLst>
          </p:cNvPr>
          <p:cNvSpPr txBox="1"/>
          <p:nvPr/>
        </p:nvSpPr>
        <p:spPr>
          <a:xfrm>
            <a:off x="814192" y="2805830"/>
            <a:ext cx="7175378" cy="1862048"/>
          </a:xfrm>
          <a:prstGeom prst="rect">
            <a:avLst/>
          </a:prstGeom>
          <a:noFill/>
        </p:spPr>
        <p:txBody>
          <a:bodyPr wrap="square" rtlCol="0">
            <a:spAutoFit/>
          </a:bodyPr>
          <a:lstStyle/>
          <a:p>
            <a:r>
              <a:rPr lang="es-CO" sz="11500" dirty="0">
                <a:solidFill>
                  <a:srgbClr val="FF0062"/>
                </a:solidFill>
                <a:latin typeface="Volkswagen Serial" panose="02000000000000000000" pitchFamily="2" charset="77"/>
              </a:rPr>
              <a:t>Algoritmos</a:t>
            </a:r>
            <a:endParaRPr lang="es-CO" sz="4800" dirty="0">
              <a:solidFill>
                <a:srgbClr val="3366C9"/>
              </a:solidFill>
              <a:latin typeface="Volkswagen Serial" panose="02000000000000000000" pitchFamily="2" charset="77"/>
            </a:endParaRPr>
          </a:p>
        </p:txBody>
      </p:sp>
      <p:sp>
        <p:nvSpPr>
          <p:cNvPr id="11" name="CuadroTexto 10">
            <a:extLst>
              <a:ext uri="{FF2B5EF4-FFF2-40B4-BE49-F238E27FC236}">
                <a16:creationId xmlns:a16="http://schemas.microsoft.com/office/drawing/2014/main" id="{940D40AD-831A-244D-8EC4-987A5049EB67}"/>
              </a:ext>
            </a:extLst>
          </p:cNvPr>
          <p:cNvSpPr txBox="1"/>
          <p:nvPr/>
        </p:nvSpPr>
        <p:spPr>
          <a:xfrm>
            <a:off x="901874" y="4381215"/>
            <a:ext cx="6630496" cy="646331"/>
          </a:xfrm>
          <a:prstGeom prst="rect">
            <a:avLst/>
          </a:prstGeom>
          <a:noFill/>
        </p:spPr>
        <p:txBody>
          <a:bodyPr wrap="square" rtlCol="0">
            <a:spAutoFit/>
          </a:bodyPr>
          <a:lstStyle/>
          <a:p>
            <a:r>
              <a:rPr lang="es-CO" sz="3600" dirty="0">
                <a:solidFill>
                  <a:srgbClr val="3366C9"/>
                </a:solidFill>
                <a:latin typeface="Volkswagen Serial" panose="02000000000000000000" pitchFamily="2" charset="77"/>
              </a:rPr>
              <a:t>Algoritmos Computacionales</a:t>
            </a:r>
          </a:p>
        </p:txBody>
      </p:sp>
    </p:spTree>
    <p:extLst>
      <p:ext uri="{BB962C8B-B14F-4D97-AF65-F5344CB8AC3E}">
        <p14:creationId xmlns:p14="http://schemas.microsoft.com/office/powerpoint/2010/main" val="245581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399820" y="185777"/>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Algoritmos Computacionales</a:t>
            </a:r>
          </a:p>
        </p:txBody>
      </p:sp>
      <p:sp>
        <p:nvSpPr>
          <p:cNvPr id="6" name="Marcador de contenido 5">
            <a:extLst>
              <a:ext uri="{FF2B5EF4-FFF2-40B4-BE49-F238E27FC236}">
                <a16:creationId xmlns:a16="http://schemas.microsoft.com/office/drawing/2014/main" id="{57FE3917-4E97-D34F-BD57-87714F3F0362}"/>
              </a:ext>
            </a:extLst>
          </p:cNvPr>
          <p:cNvSpPr>
            <a:spLocks noGrp="1"/>
          </p:cNvSpPr>
          <p:nvPr>
            <p:ph idx="1"/>
          </p:nvPr>
        </p:nvSpPr>
        <p:spPr>
          <a:xfrm>
            <a:off x="838200" y="1825625"/>
            <a:ext cx="10515600" cy="3319883"/>
          </a:xfrm>
          <a:noFill/>
        </p:spPr>
        <p:txBody>
          <a:bodyPr vert="horz" wrap="square" lIns="91440" tIns="45720" rIns="91440" bIns="45720" rtlCol="0">
            <a:spAutoFit/>
          </a:bodyPr>
          <a:lstStyle/>
          <a:p>
            <a:pPr algn="just"/>
            <a:r>
              <a:rPr lang="es-CO" dirty="0">
                <a:solidFill>
                  <a:srgbClr val="3366C9"/>
                </a:solidFill>
                <a:latin typeface="Volkswagen Serial" panose="02000000000000000000" pitchFamily="2" charset="77"/>
              </a:rPr>
              <a:t>Algoritmos que deben ser preferiblemente implementados en un computador para aprovechar su </a:t>
            </a:r>
            <a:r>
              <a:rPr lang="es-CO" i="1" dirty="0">
                <a:solidFill>
                  <a:srgbClr val="3366C9"/>
                </a:solidFill>
                <a:latin typeface="Volkswagen Serial" panose="02000000000000000000" pitchFamily="2" charset="77"/>
              </a:rPr>
              <a:t>velocidad de procesamiento</a:t>
            </a:r>
            <a:r>
              <a:rPr lang="es-CO" dirty="0">
                <a:solidFill>
                  <a:srgbClr val="3366C9"/>
                </a:solidFill>
                <a:latin typeface="Volkswagen Serial" panose="02000000000000000000" pitchFamily="2" charset="77"/>
              </a:rPr>
              <a:t>.</a:t>
            </a:r>
          </a:p>
          <a:p>
            <a:pPr algn="just"/>
            <a:endParaRPr lang="es-CO" dirty="0">
              <a:solidFill>
                <a:srgbClr val="3366C9"/>
              </a:solidFill>
              <a:latin typeface="Volkswagen Serial" panose="02000000000000000000" pitchFamily="2" charset="77"/>
            </a:endParaRPr>
          </a:p>
          <a:p>
            <a:pPr algn="just"/>
            <a:r>
              <a:rPr lang="es-CO" b="1" dirty="0">
                <a:solidFill>
                  <a:srgbClr val="3366C9"/>
                </a:solidFill>
                <a:latin typeface="Volkswagen Serial" panose="02000000000000000000" pitchFamily="2" charset="77"/>
              </a:rPr>
              <a:t>Ejemplo:</a:t>
            </a:r>
            <a:r>
              <a:rPr lang="es-CO" dirty="0">
                <a:solidFill>
                  <a:srgbClr val="3366C9"/>
                </a:solidFill>
                <a:latin typeface="Volkswagen Serial" panose="02000000000000000000" pitchFamily="2" charset="77"/>
              </a:rPr>
              <a:t> algoritmo que genere los primeros 100 números primos.</a:t>
            </a:r>
          </a:p>
          <a:p>
            <a:pPr algn="just"/>
            <a:endParaRPr lang="es-CO" dirty="0">
              <a:solidFill>
                <a:srgbClr val="3366C9"/>
              </a:solidFill>
              <a:latin typeface="Volkswagen Serial" panose="02000000000000000000" pitchFamily="2" charset="77"/>
            </a:endParaRPr>
          </a:p>
          <a:p>
            <a:pPr algn="just"/>
            <a:r>
              <a:rPr lang="es-CO" dirty="0">
                <a:solidFill>
                  <a:srgbClr val="3366C9"/>
                </a:solidFill>
                <a:latin typeface="Volkswagen Serial" panose="02000000000000000000" pitchFamily="2" charset="77"/>
              </a:rPr>
              <a:t>El computador lo puede hacer más rápido y sin errores si el algoritmo es construído correctamente.</a:t>
            </a:r>
          </a:p>
        </p:txBody>
      </p:sp>
    </p:spTree>
    <p:extLst>
      <p:ext uri="{BB962C8B-B14F-4D97-AF65-F5344CB8AC3E}">
        <p14:creationId xmlns:p14="http://schemas.microsoft.com/office/powerpoint/2010/main" val="16307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sp>
        <p:nvSpPr>
          <p:cNvPr id="10" name="Marcador de contenido 2">
            <a:extLst>
              <a:ext uri="{FF2B5EF4-FFF2-40B4-BE49-F238E27FC236}">
                <a16:creationId xmlns:a16="http://schemas.microsoft.com/office/drawing/2014/main" id="{644AAB21-A743-B441-BD59-9D0637B97896}"/>
              </a:ext>
            </a:extLst>
          </p:cNvPr>
          <p:cNvSpPr txBox="1">
            <a:spLocks noGrp="1"/>
          </p:cNvSpPr>
          <p:nvPr>
            <p:ph idx="1"/>
          </p:nvPr>
        </p:nvSpPr>
        <p:spPr>
          <a:xfrm>
            <a:off x="426786" y="1804930"/>
            <a:ext cx="9684777" cy="3060325"/>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CO" dirty="0"/>
              <a:t>Posterior a la conceptualización (solución o algoritmo informal):</a:t>
            </a:r>
          </a:p>
          <a:p>
            <a:pPr marL="514350" indent="-514350">
              <a:buFont typeface="+mj-lt"/>
              <a:buAutoNum type="arabicPeriod"/>
            </a:pPr>
            <a:r>
              <a:rPr lang="es-CO" dirty="0"/>
              <a:t>Transcripción</a:t>
            </a:r>
          </a:p>
          <a:p>
            <a:pPr marL="514350" indent="-514350">
              <a:buFont typeface="+mj-lt"/>
              <a:buAutoNum type="arabicPeriod"/>
            </a:pPr>
            <a:r>
              <a:rPr lang="es-CO" dirty="0"/>
              <a:t>Digitación</a:t>
            </a:r>
          </a:p>
          <a:p>
            <a:pPr marL="514350" indent="-514350">
              <a:buFont typeface="+mj-lt"/>
              <a:buAutoNum type="arabicPeriod"/>
            </a:pPr>
            <a:r>
              <a:rPr lang="es-CO" dirty="0"/>
              <a:t>Compilación</a:t>
            </a:r>
          </a:p>
          <a:p>
            <a:pPr marL="514350" indent="-514350">
              <a:buFont typeface="+mj-lt"/>
              <a:buAutoNum type="arabicPeriod"/>
            </a:pPr>
            <a:r>
              <a:rPr lang="es-CO" dirty="0"/>
              <a:t>Ejecución o Puesta en Marcha</a:t>
            </a:r>
          </a:p>
          <a:p>
            <a:pPr marL="514350" indent="-514350">
              <a:buFont typeface="+mj-lt"/>
              <a:buAutoNum type="arabicPeriod"/>
            </a:pPr>
            <a:r>
              <a:rPr lang="es-CO" dirty="0"/>
              <a:t>Verificación de Resultados</a:t>
            </a:r>
          </a:p>
        </p:txBody>
      </p:sp>
      <p:pic>
        <p:nvPicPr>
          <p:cNvPr id="11" name="Imagen 10" descr="Pantalla de computadora con letras&#10;&#10;Descripción generada automáticamente">
            <a:extLst>
              <a:ext uri="{FF2B5EF4-FFF2-40B4-BE49-F238E27FC236}">
                <a16:creationId xmlns:a16="http://schemas.microsoft.com/office/drawing/2014/main" id="{77846334-8A95-D046-805C-3A5DB89E6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129" y="3442430"/>
            <a:ext cx="4838392" cy="2419197"/>
          </a:xfrm>
          <a:prstGeom prst="rect">
            <a:avLst/>
          </a:prstGeom>
          <a:ln>
            <a:solidFill>
              <a:srgbClr val="FF0000"/>
            </a:solidFill>
          </a:ln>
        </p:spPr>
      </p:pic>
    </p:spTree>
    <p:extLst>
      <p:ext uri="{BB962C8B-B14F-4D97-AF65-F5344CB8AC3E}">
        <p14:creationId xmlns:p14="http://schemas.microsoft.com/office/powerpoint/2010/main" val="306421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ángulo 13">
            <a:extLst>
              <a:ext uri="{FF2B5EF4-FFF2-40B4-BE49-F238E27FC236}">
                <a16:creationId xmlns:a16="http://schemas.microsoft.com/office/drawing/2014/main" id="{75F45DFE-5A66-5F47-8ED8-62F65E2F99BC}"/>
              </a:ext>
            </a:extLst>
          </p:cNvPr>
          <p:cNvSpPr/>
          <p:nvPr/>
        </p:nvSpPr>
        <p:spPr>
          <a:xfrm>
            <a:off x="4255708" y="2050143"/>
            <a:ext cx="3680581"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Transcripción</a:t>
            </a:r>
            <a:endParaRPr lang="es-CO" b="1" dirty="0"/>
          </a:p>
        </p:txBody>
      </p:sp>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pic>
        <p:nvPicPr>
          <p:cNvPr id="6" name="Imagen 5">
            <a:extLst>
              <a:ext uri="{FF2B5EF4-FFF2-40B4-BE49-F238E27FC236}">
                <a16:creationId xmlns:a16="http://schemas.microsoft.com/office/drawing/2014/main" id="{A6A6EC3E-6E1F-EA45-9501-FDB30C44D4EF}"/>
              </a:ext>
            </a:extLst>
          </p:cNvPr>
          <p:cNvPicPr>
            <a:picLocks noChangeAspect="1"/>
          </p:cNvPicPr>
          <p:nvPr/>
        </p:nvPicPr>
        <p:blipFill>
          <a:blip r:embed="rId3"/>
          <a:stretch>
            <a:fillRect/>
          </a:stretch>
        </p:blipFill>
        <p:spPr>
          <a:xfrm>
            <a:off x="9724270" y="1631091"/>
            <a:ext cx="1629528" cy="1629528"/>
          </a:xfrm>
          <a:prstGeom prst="rect">
            <a:avLst/>
          </a:prstGeom>
        </p:spPr>
      </p:pic>
      <p:sp>
        <p:nvSpPr>
          <p:cNvPr id="17" name="Marcador de contenido 2">
            <a:extLst>
              <a:ext uri="{FF2B5EF4-FFF2-40B4-BE49-F238E27FC236}">
                <a16:creationId xmlns:a16="http://schemas.microsoft.com/office/drawing/2014/main" id="{F84D8FB5-53AB-8F4A-89D3-01AB1B3A74D3}"/>
              </a:ext>
            </a:extLst>
          </p:cNvPr>
          <p:cNvSpPr txBox="1">
            <a:spLocks noGrp="1"/>
          </p:cNvSpPr>
          <p:nvPr>
            <p:ph idx="1"/>
          </p:nvPr>
        </p:nvSpPr>
        <p:spPr>
          <a:xfrm>
            <a:off x="838198" y="3429000"/>
            <a:ext cx="10515600" cy="3319883"/>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Traducción de un algoritmo con la ortografía (reglas sintácticas) de un Lenguaje de Programación.</a:t>
            </a:r>
          </a:p>
          <a:p>
            <a:r>
              <a:rPr lang="es-CO" dirty="0"/>
              <a:t>Busca verificar que los pasos alcancen el </a:t>
            </a:r>
            <a:r>
              <a:rPr lang="es-CO" b="1" dirty="0"/>
              <a:t>Objetivo</a:t>
            </a:r>
            <a:r>
              <a:rPr lang="es-CO" dirty="0"/>
              <a:t>.</a:t>
            </a:r>
          </a:p>
          <a:p>
            <a:r>
              <a:rPr lang="es-CO" dirty="0"/>
              <a:t>Un </a:t>
            </a:r>
            <a:r>
              <a:rPr lang="es-CO" b="1" dirty="0"/>
              <a:t>programa</a:t>
            </a:r>
            <a:r>
              <a:rPr lang="es-CO" dirty="0"/>
              <a:t> es un algoritmo computacional escrito bajo las reglas de un Lenguaje de Programación.</a:t>
            </a:r>
          </a:p>
          <a:p>
            <a:endParaRPr lang="es-CO" dirty="0"/>
          </a:p>
          <a:p>
            <a:endParaRPr lang="es-CO" dirty="0"/>
          </a:p>
        </p:txBody>
      </p:sp>
    </p:spTree>
    <p:extLst>
      <p:ext uri="{BB962C8B-B14F-4D97-AF65-F5344CB8AC3E}">
        <p14:creationId xmlns:p14="http://schemas.microsoft.com/office/powerpoint/2010/main" val="218503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ángulo 13">
            <a:extLst>
              <a:ext uri="{FF2B5EF4-FFF2-40B4-BE49-F238E27FC236}">
                <a16:creationId xmlns:a16="http://schemas.microsoft.com/office/drawing/2014/main" id="{75F45DFE-5A66-5F47-8ED8-62F65E2F99BC}"/>
              </a:ext>
            </a:extLst>
          </p:cNvPr>
          <p:cNvSpPr/>
          <p:nvPr/>
        </p:nvSpPr>
        <p:spPr>
          <a:xfrm>
            <a:off x="4255707" y="2050143"/>
            <a:ext cx="3680581"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Digitación</a:t>
            </a:r>
            <a:endParaRPr lang="es-CO" b="1" dirty="0"/>
          </a:p>
        </p:txBody>
      </p:sp>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pic>
        <p:nvPicPr>
          <p:cNvPr id="6" name="Imagen 5">
            <a:extLst>
              <a:ext uri="{FF2B5EF4-FFF2-40B4-BE49-F238E27FC236}">
                <a16:creationId xmlns:a16="http://schemas.microsoft.com/office/drawing/2014/main" id="{A6A6EC3E-6E1F-EA45-9501-FDB30C44D4EF}"/>
              </a:ext>
            </a:extLst>
          </p:cNvPr>
          <p:cNvPicPr>
            <a:picLocks noChangeAspect="1"/>
          </p:cNvPicPr>
          <p:nvPr/>
        </p:nvPicPr>
        <p:blipFill>
          <a:blip r:embed="rId3"/>
          <a:stretch>
            <a:fillRect/>
          </a:stretch>
        </p:blipFill>
        <p:spPr>
          <a:xfrm>
            <a:off x="9724270" y="1631091"/>
            <a:ext cx="1629528" cy="1629528"/>
          </a:xfrm>
          <a:prstGeom prst="rect">
            <a:avLst/>
          </a:prstGeom>
        </p:spPr>
      </p:pic>
      <p:sp>
        <p:nvSpPr>
          <p:cNvPr id="10" name="Marcador de contenido 2">
            <a:extLst>
              <a:ext uri="{FF2B5EF4-FFF2-40B4-BE49-F238E27FC236}">
                <a16:creationId xmlns:a16="http://schemas.microsoft.com/office/drawing/2014/main" id="{D2EC785F-F346-5447-AF86-B9F35D57E31B}"/>
              </a:ext>
            </a:extLst>
          </p:cNvPr>
          <p:cNvSpPr txBox="1">
            <a:spLocks noGrp="1"/>
          </p:cNvSpPr>
          <p:nvPr>
            <p:ph idx="1"/>
          </p:nvPr>
        </p:nvSpPr>
        <p:spPr>
          <a:xfrm>
            <a:off x="838198" y="3354572"/>
            <a:ext cx="10515600" cy="3319883"/>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Escribir en el computador el programa que ha sido escrito en el papel.</a:t>
            </a:r>
          </a:p>
          <a:p>
            <a:r>
              <a:rPr lang="es-CO" dirty="0"/>
              <a:t>Un programa no es más que un texto escrito bajo las reglas sintácticas de un lenguaje de programación.</a:t>
            </a:r>
          </a:p>
          <a:p>
            <a:r>
              <a:rPr lang="es-CO" dirty="0"/>
              <a:t>Se recomienda escribir el </a:t>
            </a:r>
            <a:r>
              <a:rPr lang="es-CO" b="1" i="1" dirty="0"/>
              <a:t>programa</a:t>
            </a:r>
            <a:r>
              <a:rPr lang="es-CO" dirty="0"/>
              <a:t> en papel para mejorar la implementación del algoritmo.</a:t>
            </a:r>
          </a:p>
          <a:p>
            <a:endParaRPr lang="es-CO" dirty="0"/>
          </a:p>
          <a:p>
            <a:endParaRPr lang="es-CO" dirty="0"/>
          </a:p>
        </p:txBody>
      </p:sp>
    </p:spTree>
    <p:extLst>
      <p:ext uri="{BB962C8B-B14F-4D97-AF65-F5344CB8AC3E}">
        <p14:creationId xmlns:p14="http://schemas.microsoft.com/office/powerpoint/2010/main" val="3157247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ángulo 13">
            <a:extLst>
              <a:ext uri="{FF2B5EF4-FFF2-40B4-BE49-F238E27FC236}">
                <a16:creationId xmlns:a16="http://schemas.microsoft.com/office/drawing/2014/main" id="{75F45DFE-5A66-5F47-8ED8-62F65E2F99BC}"/>
              </a:ext>
            </a:extLst>
          </p:cNvPr>
          <p:cNvSpPr/>
          <p:nvPr/>
        </p:nvSpPr>
        <p:spPr>
          <a:xfrm>
            <a:off x="4255706" y="2050143"/>
            <a:ext cx="3680581"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3. Compilación</a:t>
            </a:r>
            <a:endParaRPr lang="es-CO" b="1" dirty="0"/>
          </a:p>
        </p:txBody>
      </p:sp>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pic>
        <p:nvPicPr>
          <p:cNvPr id="6" name="Imagen 5">
            <a:extLst>
              <a:ext uri="{FF2B5EF4-FFF2-40B4-BE49-F238E27FC236}">
                <a16:creationId xmlns:a16="http://schemas.microsoft.com/office/drawing/2014/main" id="{A6A6EC3E-6E1F-EA45-9501-FDB30C44D4EF}"/>
              </a:ext>
            </a:extLst>
          </p:cNvPr>
          <p:cNvPicPr>
            <a:picLocks noChangeAspect="1"/>
          </p:cNvPicPr>
          <p:nvPr/>
        </p:nvPicPr>
        <p:blipFill>
          <a:blip r:embed="rId3"/>
          <a:stretch>
            <a:fillRect/>
          </a:stretch>
        </p:blipFill>
        <p:spPr>
          <a:xfrm>
            <a:off x="9724270" y="1631091"/>
            <a:ext cx="1629528" cy="1629528"/>
          </a:xfrm>
          <a:prstGeom prst="rect">
            <a:avLst/>
          </a:prstGeom>
        </p:spPr>
      </p:pic>
      <p:sp>
        <p:nvSpPr>
          <p:cNvPr id="12" name="Marcador de contenido 2">
            <a:extLst>
              <a:ext uri="{FF2B5EF4-FFF2-40B4-BE49-F238E27FC236}">
                <a16:creationId xmlns:a16="http://schemas.microsoft.com/office/drawing/2014/main" id="{E71D0283-5A5C-FD47-AD0C-6A660A906467}"/>
              </a:ext>
            </a:extLst>
          </p:cNvPr>
          <p:cNvSpPr txBox="1">
            <a:spLocks noGrp="1"/>
          </p:cNvSpPr>
          <p:nvPr>
            <p:ph idx="1"/>
          </p:nvPr>
        </p:nvSpPr>
        <p:spPr>
          <a:xfrm>
            <a:off x="838197" y="3465634"/>
            <a:ext cx="10515600" cy="3319883"/>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 el proceso a través del cual el computador revisa que el programa que hemos digitado se ajuste a las reglas sintácticas de un determinado Lenguaje de Programación </a:t>
            </a:r>
          </a:p>
          <a:p>
            <a:r>
              <a:rPr lang="es-CO" dirty="0"/>
              <a:t>El </a:t>
            </a:r>
            <a:r>
              <a:rPr lang="es-CO" b="1" dirty="0"/>
              <a:t>Compilador</a:t>
            </a:r>
            <a:r>
              <a:rPr lang="es-CO" dirty="0"/>
              <a:t> (programa) realiza este proceso.</a:t>
            </a:r>
          </a:p>
          <a:p>
            <a:r>
              <a:rPr lang="es-CO" dirty="0"/>
              <a:t>El Compilador busca </a:t>
            </a:r>
            <a:r>
              <a:rPr lang="es-CO" b="1" dirty="0"/>
              <a:t>Errores de Sintaxis</a:t>
            </a:r>
            <a:r>
              <a:rPr lang="es-CO" dirty="0"/>
              <a:t> y </a:t>
            </a:r>
            <a:r>
              <a:rPr lang="es-CO" b="1" dirty="0"/>
              <a:t>Errores de Precaución</a:t>
            </a:r>
            <a:r>
              <a:rPr lang="es-CO" dirty="0"/>
              <a:t>.</a:t>
            </a:r>
          </a:p>
          <a:p>
            <a:endParaRPr lang="es-CO" dirty="0"/>
          </a:p>
          <a:p>
            <a:endParaRPr lang="es-CO" dirty="0"/>
          </a:p>
        </p:txBody>
      </p:sp>
    </p:spTree>
    <p:extLst>
      <p:ext uri="{BB962C8B-B14F-4D97-AF65-F5344CB8AC3E}">
        <p14:creationId xmlns:p14="http://schemas.microsoft.com/office/powerpoint/2010/main" val="257861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ángulo 13">
            <a:extLst>
              <a:ext uri="{FF2B5EF4-FFF2-40B4-BE49-F238E27FC236}">
                <a16:creationId xmlns:a16="http://schemas.microsoft.com/office/drawing/2014/main" id="{75F45DFE-5A66-5F47-8ED8-62F65E2F99BC}"/>
              </a:ext>
            </a:extLst>
          </p:cNvPr>
          <p:cNvSpPr/>
          <p:nvPr/>
        </p:nvSpPr>
        <p:spPr>
          <a:xfrm>
            <a:off x="3778235" y="1785472"/>
            <a:ext cx="4635527"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4. Puesta en Marcha</a:t>
            </a:r>
            <a:endParaRPr lang="es-CO" b="1" dirty="0"/>
          </a:p>
        </p:txBody>
      </p:sp>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pic>
        <p:nvPicPr>
          <p:cNvPr id="6" name="Imagen 5">
            <a:extLst>
              <a:ext uri="{FF2B5EF4-FFF2-40B4-BE49-F238E27FC236}">
                <a16:creationId xmlns:a16="http://schemas.microsoft.com/office/drawing/2014/main" id="{A6A6EC3E-6E1F-EA45-9501-FDB30C44D4EF}"/>
              </a:ext>
            </a:extLst>
          </p:cNvPr>
          <p:cNvPicPr>
            <a:picLocks noChangeAspect="1"/>
          </p:cNvPicPr>
          <p:nvPr/>
        </p:nvPicPr>
        <p:blipFill>
          <a:blip r:embed="rId3"/>
          <a:stretch>
            <a:fillRect/>
          </a:stretch>
        </p:blipFill>
        <p:spPr>
          <a:xfrm>
            <a:off x="9488117" y="1366420"/>
            <a:ext cx="1629528" cy="1629528"/>
          </a:xfrm>
          <a:prstGeom prst="rect">
            <a:avLst/>
          </a:prstGeom>
        </p:spPr>
      </p:pic>
      <p:sp>
        <p:nvSpPr>
          <p:cNvPr id="10" name="Marcador de contenido 2">
            <a:extLst>
              <a:ext uri="{FF2B5EF4-FFF2-40B4-BE49-F238E27FC236}">
                <a16:creationId xmlns:a16="http://schemas.microsoft.com/office/drawing/2014/main" id="{32F9AFF1-8FA1-2F4F-BE89-318D03249312}"/>
              </a:ext>
            </a:extLst>
          </p:cNvPr>
          <p:cNvSpPr txBox="1">
            <a:spLocks noGrp="1"/>
          </p:cNvSpPr>
          <p:nvPr>
            <p:ph idx="1"/>
          </p:nvPr>
        </p:nvSpPr>
        <p:spPr>
          <a:xfrm>
            <a:off x="838202" y="3051240"/>
            <a:ext cx="10515600" cy="4223720"/>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Cuando no hay </a:t>
            </a:r>
            <a:r>
              <a:rPr lang="es-CO" b="1" dirty="0"/>
              <a:t>Errores de Sintaxis</a:t>
            </a:r>
            <a:r>
              <a:rPr lang="es-CO" dirty="0"/>
              <a:t> y </a:t>
            </a:r>
            <a:r>
              <a:rPr lang="es-CO" b="1" dirty="0"/>
              <a:t>Errores de Precaución</a:t>
            </a:r>
            <a:r>
              <a:rPr lang="es-CO" dirty="0"/>
              <a:t>, se procede a “correr” el programa, es decir, que el computador lo ejecute (siga las instrucciones).</a:t>
            </a:r>
          </a:p>
          <a:p>
            <a:endParaRPr lang="es-CO" dirty="0"/>
          </a:p>
          <a:p>
            <a:r>
              <a:rPr lang="es-CO" dirty="0"/>
              <a:t>En esta etapa, debería alcanzarse el objetivo trazado inicialmente al diseñar el algoritmo</a:t>
            </a:r>
          </a:p>
          <a:p>
            <a:endParaRPr lang="es-CO" dirty="0"/>
          </a:p>
          <a:p>
            <a:endParaRPr lang="es-CO" dirty="0"/>
          </a:p>
          <a:p>
            <a:endParaRPr lang="es-CO" dirty="0"/>
          </a:p>
        </p:txBody>
      </p:sp>
    </p:spTree>
    <p:extLst>
      <p:ext uri="{BB962C8B-B14F-4D97-AF65-F5344CB8AC3E}">
        <p14:creationId xmlns:p14="http://schemas.microsoft.com/office/powerpoint/2010/main" val="123688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ángulo 13">
            <a:extLst>
              <a:ext uri="{FF2B5EF4-FFF2-40B4-BE49-F238E27FC236}">
                <a16:creationId xmlns:a16="http://schemas.microsoft.com/office/drawing/2014/main" id="{75F45DFE-5A66-5F47-8ED8-62F65E2F99BC}"/>
              </a:ext>
            </a:extLst>
          </p:cNvPr>
          <p:cNvSpPr/>
          <p:nvPr/>
        </p:nvSpPr>
        <p:spPr>
          <a:xfrm>
            <a:off x="2841616" y="1785472"/>
            <a:ext cx="6508765" cy="79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5. Verificación de Resultados</a:t>
            </a:r>
            <a:endParaRPr lang="es-CO" b="1" dirty="0"/>
          </a:p>
        </p:txBody>
      </p:sp>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69201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Pasos para construir un Algoritmo Computacional</a:t>
            </a:r>
          </a:p>
        </p:txBody>
      </p:sp>
      <p:pic>
        <p:nvPicPr>
          <p:cNvPr id="6" name="Imagen 5">
            <a:extLst>
              <a:ext uri="{FF2B5EF4-FFF2-40B4-BE49-F238E27FC236}">
                <a16:creationId xmlns:a16="http://schemas.microsoft.com/office/drawing/2014/main" id="{A6A6EC3E-6E1F-EA45-9501-FDB30C44D4EF}"/>
              </a:ext>
            </a:extLst>
          </p:cNvPr>
          <p:cNvPicPr>
            <a:picLocks noChangeAspect="1"/>
          </p:cNvPicPr>
          <p:nvPr/>
        </p:nvPicPr>
        <p:blipFill>
          <a:blip r:embed="rId3"/>
          <a:stretch>
            <a:fillRect/>
          </a:stretch>
        </p:blipFill>
        <p:spPr>
          <a:xfrm>
            <a:off x="9956426" y="1366420"/>
            <a:ext cx="1629528" cy="1629528"/>
          </a:xfrm>
          <a:prstGeom prst="rect">
            <a:avLst/>
          </a:prstGeom>
        </p:spPr>
      </p:pic>
      <p:sp>
        <p:nvSpPr>
          <p:cNvPr id="12" name="Marcador de contenido 2">
            <a:extLst>
              <a:ext uri="{FF2B5EF4-FFF2-40B4-BE49-F238E27FC236}">
                <a16:creationId xmlns:a16="http://schemas.microsoft.com/office/drawing/2014/main" id="{B55E0249-C15C-114A-BF4B-B4AFA11213CC}"/>
              </a:ext>
            </a:extLst>
          </p:cNvPr>
          <p:cNvSpPr txBox="1">
            <a:spLocks noGrp="1"/>
          </p:cNvSpPr>
          <p:nvPr>
            <p:ph idx="1"/>
          </p:nvPr>
        </p:nvSpPr>
        <p:spPr>
          <a:xfrm>
            <a:off x="838198" y="3053632"/>
            <a:ext cx="10515600" cy="3255763"/>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Consecución del objetivo.</a:t>
            </a:r>
          </a:p>
          <a:p>
            <a:r>
              <a:rPr lang="es-CO" dirty="0"/>
              <a:t>Si no se consigue el objetivo fue porque:</a:t>
            </a:r>
          </a:p>
          <a:p>
            <a:pPr marL="971550" lvl="1" indent="-514350">
              <a:buFont typeface="+mj-lt"/>
              <a:buAutoNum type="alphaLcParenR"/>
            </a:pPr>
            <a:r>
              <a:rPr lang="es-CO" sz="2800" dirty="0">
                <a:solidFill>
                  <a:srgbClr val="3366C9"/>
                </a:solidFill>
                <a:latin typeface="Volkswagen Serial" panose="02000000000000000000" pitchFamily="2" charset="77"/>
              </a:rPr>
              <a:t>No teníamos claro el objetivo y fallamos en todo el proceso </a:t>
            </a:r>
          </a:p>
          <a:p>
            <a:pPr marL="971550" lvl="1" indent="-514350">
              <a:buFont typeface="+mj-lt"/>
              <a:buAutoNum type="alphaLcParenR"/>
            </a:pPr>
            <a:r>
              <a:rPr lang="es-CO" sz="2800" dirty="0">
                <a:solidFill>
                  <a:srgbClr val="3366C9"/>
                </a:solidFill>
                <a:latin typeface="Volkswagen Serial" panose="02000000000000000000" pitchFamily="2" charset="77"/>
              </a:rPr>
              <a:t>No realizamos bien la prueba de escritorio y nos la saltamos creyendo que el algoritmo estaba bien </a:t>
            </a:r>
          </a:p>
          <a:p>
            <a:pPr marL="971550" lvl="1" indent="-514350">
              <a:buFont typeface="+mj-lt"/>
              <a:buAutoNum type="alphaLcParenR"/>
            </a:pPr>
            <a:r>
              <a:rPr lang="es-CO" sz="2800" dirty="0">
                <a:solidFill>
                  <a:srgbClr val="3366C9"/>
                </a:solidFill>
                <a:latin typeface="Volkswagen Serial" panose="02000000000000000000" pitchFamily="2" charset="77"/>
              </a:rPr>
              <a:t>No conocíamos bien las reglas sintácticas del lenguaje utilizado</a:t>
            </a:r>
          </a:p>
          <a:p>
            <a:endParaRPr lang="es-CO" dirty="0"/>
          </a:p>
        </p:txBody>
      </p:sp>
    </p:spTree>
    <p:extLst>
      <p:ext uri="{BB962C8B-B14F-4D97-AF65-F5344CB8AC3E}">
        <p14:creationId xmlns:p14="http://schemas.microsoft.com/office/powerpoint/2010/main" val="51443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Variables, Algoritmo y Sistema</a:t>
            </a:r>
          </a:p>
        </p:txBody>
      </p:sp>
      <p:sp>
        <p:nvSpPr>
          <p:cNvPr id="12" name="Marcador de contenido 2">
            <a:extLst>
              <a:ext uri="{FF2B5EF4-FFF2-40B4-BE49-F238E27FC236}">
                <a16:creationId xmlns:a16="http://schemas.microsoft.com/office/drawing/2014/main" id="{B55E0249-C15C-114A-BF4B-B4AFA11213CC}"/>
              </a:ext>
            </a:extLst>
          </p:cNvPr>
          <p:cNvSpPr txBox="1">
            <a:spLocks noGrp="1"/>
          </p:cNvSpPr>
          <p:nvPr>
            <p:ph idx="1"/>
          </p:nvPr>
        </p:nvSpPr>
        <p:spPr>
          <a:xfrm>
            <a:off x="163830" y="1510500"/>
            <a:ext cx="9803130" cy="4095480"/>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1" dirty="0"/>
              <a:t>Algoritmo:</a:t>
            </a:r>
            <a:r>
              <a:rPr lang="es-CO" dirty="0"/>
              <a:t> Serie de pasos lógicos para alcanzar un objetivo, la solución a un problema.</a:t>
            </a:r>
          </a:p>
          <a:p>
            <a:endParaRPr lang="es-CO" dirty="0"/>
          </a:p>
          <a:p>
            <a:r>
              <a:rPr lang="es-CO" sz="2800" dirty="0">
                <a:solidFill>
                  <a:srgbClr val="3366C9"/>
                </a:solidFill>
                <a:latin typeface="Volkswagen Serial" panose="02000000000000000000" pitchFamily="2" charset="77"/>
              </a:rPr>
              <a:t>Las </a:t>
            </a:r>
            <a:r>
              <a:rPr lang="es-CO" sz="2800" b="1" dirty="0">
                <a:solidFill>
                  <a:srgbClr val="3366C9"/>
                </a:solidFill>
                <a:latin typeface="Volkswagen Serial" panose="02000000000000000000" pitchFamily="2" charset="77"/>
              </a:rPr>
              <a:t>variables</a:t>
            </a:r>
            <a:r>
              <a:rPr lang="es-CO" sz="2800" dirty="0">
                <a:solidFill>
                  <a:srgbClr val="3366C9"/>
                </a:solidFill>
                <a:latin typeface="Volkswagen Serial" panose="02000000000000000000" pitchFamily="2" charset="77"/>
              </a:rPr>
              <a:t> representarán el punto del que se parte para alcanzar el </a:t>
            </a:r>
            <a:r>
              <a:rPr lang="es-CO" sz="2800" b="1" dirty="0">
                <a:solidFill>
                  <a:srgbClr val="3366C9"/>
                </a:solidFill>
                <a:latin typeface="Volkswagen Serial" panose="02000000000000000000" pitchFamily="2" charset="77"/>
              </a:rPr>
              <a:t>objetivo</a:t>
            </a:r>
            <a:r>
              <a:rPr lang="es-CO" sz="2800" dirty="0">
                <a:solidFill>
                  <a:srgbClr val="3366C9"/>
                </a:solidFill>
                <a:latin typeface="Volkswagen Serial" panose="02000000000000000000" pitchFamily="2" charset="77"/>
              </a:rPr>
              <a:t>, y los pasos del algoritmo son las acciones que modificarán el estado de estas.</a:t>
            </a:r>
          </a:p>
          <a:p>
            <a:endParaRPr lang="es-CO" sz="2800" dirty="0">
              <a:solidFill>
                <a:srgbClr val="3366C9"/>
              </a:solidFill>
              <a:latin typeface="Volkswagen Serial" panose="02000000000000000000" pitchFamily="2" charset="77"/>
            </a:endParaRPr>
          </a:p>
          <a:p>
            <a:r>
              <a:rPr lang="es-CO" dirty="0"/>
              <a:t>El </a:t>
            </a:r>
            <a:r>
              <a:rPr lang="es-CO" b="1" dirty="0"/>
              <a:t>estado final de las variables</a:t>
            </a:r>
            <a:r>
              <a:rPr lang="es-CO" dirty="0"/>
              <a:t> contiene la </a:t>
            </a:r>
            <a:r>
              <a:rPr lang="es-CO" b="1" dirty="0"/>
              <a:t>solución u objetivo</a:t>
            </a:r>
            <a:r>
              <a:rPr lang="es-CO" dirty="0"/>
              <a:t> que queremos alcanzar.</a:t>
            </a:r>
          </a:p>
        </p:txBody>
      </p:sp>
      <p:pic>
        <p:nvPicPr>
          <p:cNvPr id="7" name="Imagen 6">
            <a:extLst>
              <a:ext uri="{FF2B5EF4-FFF2-40B4-BE49-F238E27FC236}">
                <a16:creationId xmlns:a16="http://schemas.microsoft.com/office/drawing/2014/main" id="{BB88D8A5-2908-1B42-96DF-3C54AB08ACD0}"/>
              </a:ext>
            </a:extLst>
          </p:cNvPr>
          <p:cNvPicPr>
            <a:picLocks noChangeAspect="1"/>
          </p:cNvPicPr>
          <p:nvPr/>
        </p:nvPicPr>
        <p:blipFill>
          <a:blip r:embed="rId3"/>
          <a:stretch>
            <a:fillRect/>
          </a:stretch>
        </p:blipFill>
        <p:spPr>
          <a:xfrm>
            <a:off x="9820309" y="2619075"/>
            <a:ext cx="2207861" cy="1878329"/>
          </a:xfrm>
          <a:prstGeom prst="rect">
            <a:avLst/>
          </a:prstGeom>
        </p:spPr>
      </p:pic>
    </p:spTree>
    <p:extLst>
      <p:ext uri="{BB962C8B-B14F-4D97-AF65-F5344CB8AC3E}">
        <p14:creationId xmlns:p14="http://schemas.microsoft.com/office/powerpoint/2010/main" val="305035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6" name="Marcador de contenido 2">
            <a:extLst>
              <a:ext uri="{FF2B5EF4-FFF2-40B4-BE49-F238E27FC236}">
                <a16:creationId xmlns:a16="http://schemas.microsoft.com/office/drawing/2014/main" id="{F9CA98FD-6C8B-8942-9AC1-5A86C4539905}"/>
              </a:ext>
            </a:extLst>
          </p:cNvPr>
          <p:cNvSpPr>
            <a:spLocks noGrp="1"/>
          </p:cNvSpPr>
          <p:nvPr>
            <p:ph idx="1"/>
          </p:nvPr>
        </p:nvSpPr>
        <p:spPr>
          <a:xfrm>
            <a:off x="375744" y="1739772"/>
            <a:ext cx="8810297" cy="1643527"/>
          </a:xfrm>
          <a:noFill/>
        </p:spPr>
        <p:txBody>
          <a:bodyPr wrap="square" rtlCol="0">
            <a:spAutoFit/>
          </a:bodyPr>
          <a:lstStyle/>
          <a:p>
            <a:pPr marL="0" algn="just"/>
            <a:r>
              <a:rPr lang="es-CO" b="1" dirty="0">
                <a:solidFill>
                  <a:srgbClr val="3366C9"/>
                </a:solidFill>
                <a:latin typeface="Volkswagen Serial" panose="02000000000000000000" pitchFamily="2" charset="77"/>
              </a:rPr>
              <a:t>Programación:</a:t>
            </a:r>
            <a:r>
              <a:rPr lang="es-CO" dirty="0">
                <a:solidFill>
                  <a:srgbClr val="3366C9"/>
                </a:solidFill>
                <a:latin typeface="Volkswagen Serial" panose="02000000000000000000" pitchFamily="2" charset="77"/>
              </a:rPr>
              <a:t> Involucra el conocimiento de técnicas e instrucciones de un determinado lenguaje a través de las cuales se nos hace sencillo lograr que el computador obtenga unos resultados mucho más rápido que nosotros.</a:t>
            </a:r>
          </a:p>
        </p:txBody>
      </p:sp>
      <p:sp>
        <p:nvSpPr>
          <p:cNvPr id="2" name="Rectángulo 1">
            <a:extLst>
              <a:ext uri="{FF2B5EF4-FFF2-40B4-BE49-F238E27FC236}">
                <a16:creationId xmlns:a16="http://schemas.microsoft.com/office/drawing/2014/main" id="{4F1E61B0-5D1C-CB46-A213-4E637C069627}"/>
              </a:ext>
            </a:extLst>
          </p:cNvPr>
          <p:cNvSpPr/>
          <p:nvPr/>
        </p:nvSpPr>
        <p:spPr>
          <a:xfrm>
            <a:off x="2477594" y="66595"/>
            <a:ext cx="6571813" cy="1446550"/>
          </a:xfrm>
          <a:prstGeom prst="rect">
            <a:avLst/>
          </a:prstGeom>
          <a:noFill/>
        </p:spPr>
        <p:txBody>
          <a:bodyPr wrap="square" rtlCol="0">
            <a:spAutoFit/>
          </a:bodyPr>
          <a:lstStyle/>
          <a:p>
            <a:pPr algn="ctr"/>
            <a:r>
              <a:rPr lang="es-CO" sz="4400" dirty="0">
                <a:solidFill>
                  <a:srgbClr val="FF0062"/>
                </a:solidFill>
                <a:latin typeface="Volkswagen Serial" panose="02000000000000000000" pitchFamily="2" charset="77"/>
              </a:rPr>
              <a:t>Programación vs Lógica de Programación</a:t>
            </a:r>
          </a:p>
        </p:txBody>
      </p:sp>
      <p:pic>
        <p:nvPicPr>
          <p:cNvPr id="8" name="Imagen 7">
            <a:extLst>
              <a:ext uri="{FF2B5EF4-FFF2-40B4-BE49-F238E27FC236}">
                <a16:creationId xmlns:a16="http://schemas.microsoft.com/office/drawing/2014/main" id="{3E90728C-A154-9048-8A75-B006B4BF9E1A}"/>
              </a:ext>
            </a:extLst>
          </p:cNvPr>
          <p:cNvPicPr>
            <a:picLocks noChangeAspect="1"/>
          </p:cNvPicPr>
          <p:nvPr/>
        </p:nvPicPr>
        <p:blipFill rotWithShape="1">
          <a:blip r:embed="rId3"/>
          <a:srcRect l="9465" t="5493" r="7026" b="7926"/>
          <a:stretch/>
        </p:blipFill>
        <p:spPr>
          <a:xfrm>
            <a:off x="9372381" y="1339620"/>
            <a:ext cx="2154620" cy="2233897"/>
          </a:xfrm>
          <a:prstGeom prst="rect">
            <a:avLst/>
          </a:prstGeom>
        </p:spPr>
      </p:pic>
      <p:pic>
        <p:nvPicPr>
          <p:cNvPr id="10" name="Imagen 9">
            <a:extLst>
              <a:ext uri="{FF2B5EF4-FFF2-40B4-BE49-F238E27FC236}">
                <a16:creationId xmlns:a16="http://schemas.microsoft.com/office/drawing/2014/main" id="{8038E431-7B59-6D45-A551-E89FD04776DB}"/>
              </a:ext>
            </a:extLst>
          </p:cNvPr>
          <p:cNvPicPr>
            <a:picLocks noChangeAspect="1"/>
          </p:cNvPicPr>
          <p:nvPr/>
        </p:nvPicPr>
        <p:blipFill rotWithShape="1">
          <a:blip r:embed="rId4"/>
          <a:srcRect l="16487" t="8351" r="14233" b="9148"/>
          <a:stretch/>
        </p:blipFill>
        <p:spPr>
          <a:xfrm>
            <a:off x="861849" y="3573517"/>
            <a:ext cx="1689318" cy="2011698"/>
          </a:xfrm>
          <a:prstGeom prst="rect">
            <a:avLst/>
          </a:prstGeom>
        </p:spPr>
      </p:pic>
      <p:sp>
        <p:nvSpPr>
          <p:cNvPr id="11" name="Marcador de contenido 2">
            <a:extLst>
              <a:ext uri="{FF2B5EF4-FFF2-40B4-BE49-F238E27FC236}">
                <a16:creationId xmlns:a16="http://schemas.microsoft.com/office/drawing/2014/main" id="{ED8CBFF6-5A43-F24F-B541-25370713C006}"/>
              </a:ext>
            </a:extLst>
          </p:cNvPr>
          <p:cNvSpPr txBox="1">
            <a:spLocks/>
          </p:cNvSpPr>
          <p:nvPr/>
        </p:nvSpPr>
        <p:spPr>
          <a:xfrm>
            <a:off x="2929648" y="4298886"/>
            <a:ext cx="8810297" cy="164352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r>
              <a:rPr lang="es-CO" b="1" dirty="0">
                <a:solidFill>
                  <a:srgbClr val="3366C9"/>
                </a:solidFill>
                <a:latin typeface="Volkswagen Serial" panose="02000000000000000000" pitchFamily="2" charset="77"/>
              </a:rPr>
              <a:t>Lógica de Programación:</a:t>
            </a:r>
            <a:r>
              <a:rPr lang="es-CO" dirty="0">
                <a:solidFill>
                  <a:srgbClr val="3366C9"/>
                </a:solidFill>
                <a:latin typeface="Volkswagen Serial" panose="02000000000000000000" pitchFamily="2" charset="77"/>
              </a:rPr>
              <a:t> Conceptos que nos permiten diseñar, en términos generales, la solución a problemas que pueden llegar a ser implementados a través de un computador.</a:t>
            </a:r>
          </a:p>
        </p:txBody>
      </p:sp>
      <p:sp>
        <p:nvSpPr>
          <p:cNvPr id="12" name="Rectángulo 11">
            <a:extLst>
              <a:ext uri="{FF2B5EF4-FFF2-40B4-BE49-F238E27FC236}">
                <a16:creationId xmlns:a16="http://schemas.microsoft.com/office/drawing/2014/main" id="{AD3771B4-9278-6E40-9632-02C1BCE52A3C}"/>
              </a:ext>
            </a:extLst>
          </p:cNvPr>
          <p:cNvSpPr/>
          <p:nvPr/>
        </p:nvSpPr>
        <p:spPr>
          <a:xfrm>
            <a:off x="2741947" y="4156133"/>
            <a:ext cx="9071682" cy="1876805"/>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01455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Variables, Algoritmo y Sistema</a:t>
            </a:r>
          </a:p>
        </p:txBody>
      </p:sp>
      <p:sp>
        <p:nvSpPr>
          <p:cNvPr id="12" name="Marcador de contenido 2">
            <a:extLst>
              <a:ext uri="{FF2B5EF4-FFF2-40B4-BE49-F238E27FC236}">
                <a16:creationId xmlns:a16="http://schemas.microsoft.com/office/drawing/2014/main" id="{B55E0249-C15C-114A-BF4B-B4AFA11213CC}"/>
              </a:ext>
            </a:extLst>
          </p:cNvPr>
          <p:cNvSpPr txBox="1">
            <a:spLocks noGrp="1"/>
          </p:cNvSpPr>
          <p:nvPr>
            <p:ph idx="1"/>
          </p:nvPr>
        </p:nvSpPr>
        <p:spPr>
          <a:xfrm>
            <a:off x="377491" y="2086021"/>
            <a:ext cx="7962900" cy="3191643"/>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 una manera más amplia, un</a:t>
            </a:r>
            <a:r>
              <a:rPr lang="es-CO" sz="2800" dirty="0">
                <a:solidFill>
                  <a:srgbClr val="3366C9"/>
                </a:solidFill>
                <a:latin typeface="Volkswagen Serial" panose="02000000000000000000" pitchFamily="2" charset="77"/>
              </a:rPr>
              <a:t> </a:t>
            </a:r>
            <a:r>
              <a:rPr lang="es-CO" b="1" dirty="0"/>
              <a:t>algoritmo</a:t>
            </a:r>
            <a:r>
              <a:rPr lang="es-CO" dirty="0"/>
              <a:t> puede verse entonces como un </a:t>
            </a:r>
            <a:r>
              <a:rPr lang="es-CO" b="1" dirty="0"/>
              <a:t>sistema.</a:t>
            </a:r>
          </a:p>
          <a:p>
            <a:endParaRPr lang="es-CO" dirty="0"/>
          </a:p>
          <a:p>
            <a:r>
              <a:rPr lang="es-CO" b="1" dirty="0"/>
              <a:t>Sistema</a:t>
            </a:r>
            <a:r>
              <a:rPr lang="es-CO" dirty="0"/>
              <a:t>: Información almacenada/representada en unas variables, son transformadas para ofrecer unas salidas (objetivo).</a:t>
            </a:r>
            <a:endParaRPr lang="es-CO" sz="2800" dirty="0">
              <a:solidFill>
                <a:srgbClr val="3366C9"/>
              </a:solidFill>
              <a:latin typeface="Volkswagen Serial" panose="02000000000000000000" pitchFamily="2" charset="77"/>
            </a:endParaRPr>
          </a:p>
          <a:p>
            <a:endParaRPr lang="es-CO" dirty="0"/>
          </a:p>
        </p:txBody>
      </p:sp>
      <p:pic>
        <p:nvPicPr>
          <p:cNvPr id="3" name="Imagen 2">
            <a:extLst>
              <a:ext uri="{FF2B5EF4-FFF2-40B4-BE49-F238E27FC236}">
                <a16:creationId xmlns:a16="http://schemas.microsoft.com/office/drawing/2014/main" id="{05D1B9F6-2324-A74D-B349-55D3BAB9A7D6}"/>
              </a:ext>
            </a:extLst>
          </p:cNvPr>
          <p:cNvPicPr>
            <a:picLocks noChangeAspect="1"/>
          </p:cNvPicPr>
          <p:nvPr/>
        </p:nvPicPr>
        <p:blipFill rotWithShape="1">
          <a:blip r:embed="rId3"/>
          <a:srcRect l="18432" t="20037" r="19723" b="40492"/>
          <a:stretch/>
        </p:blipFill>
        <p:spPr>
          <a:xfrm>
            <a:off x="8738432" y="2700248"/>
            <a:ext cx="3076077" cy="1963187"/>
          </a:xfrm>
          <a:prstGeom prst="rect">
            <a:avLst/>
          </a:prstGeom>
        </p:spPr>
      </p:pic>
    </p:spTree>
    <p:extLst>
      <p:ext uri="{BB962C8B-B14F-4D97-AF65-F5344CB8AC3E}">
        <p14:creationId xmlns:p14="http://schemas.microsoft.com/office/powerpoint/2010/main" val="1254994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Variables</a:t>
            </a:r>
          </a:p>
        </p:txBody>
      </p:sp>
      <p:pic>
        <p:nvPicPr>
          <p:cNvPr id="6" name="Imagen 5">
            <a:extLst>
              <a:ext uri="{FF2B5EF4-FFF2-40B4-BE49-F238E27FC236}">
                <a16:creationId xmlns:a16="http://schemas.microsoft.com/office/drawing/2014/main" id="{E8AB832C-5AFD-D841-BADD-2747D701035A}"/>
              </a:ext>
            </a:extLst>
          </p:cNvPr>
          <p:cNvPicPr>
            <a:picLocks noChangeAspect="1"/>
          </p:cNvPicPr>
          <p:nvPr/>
        </p:nvPicPr>
        <p:blipFill>
          <a:blip r:embed="rId3"/>
          <a:stretch>
            <a:fillRect/>
          </a:stretch>
        </p:blipFill>
        <p:spPr>
          <a:xfrm>
            <a:off x="9514490" y="2736967"/>
            <a:ext cx="2207861" cy="1878329"/>
          </a:xfrm>
          <a:prstGeom prst="rect">
            <a:avLst/>
          </a:prstGeom>
        </p:spPr>
      </p:pic>
      <p:sp>
        <p:nvSpPr>
          <p:cNvPr id="10" name="Marcador de contenido 2">
            <a:extLst>
              <a:ext uri="{FF2B5EF4-FFF2-40B4-BE49-F238E27FC236}">
                <a16:creationId xmlns:a16="http://schemas.microsoft.com/office/drawing/2014/main" id="{436EF7E9-FDF3-904D-BF92-8A4022E1D4ED}"/>
              </a:ext>
            </a:extLst>
          </p:cNvPr>
          <p:cNvSpPr txBox="1">
            <a:spLocks noGrp="1"/>
          </p:cNvSpPr>
          <p:nvPr>
            <p:ph idx="1"/>
          </p:nvPr>
        </p:nvSpPr>
        <p:spPr>
          <a:xfrm>
            <a:off x="219125" y="1820753"/>
            <a:ext cx="4796790" cy="3710759"/>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Un </a:t>
            </a:r>
            <a:r>
              <a:rPr lang="es-CO" b="1" dirty="0"/>
              <a:t>campo de memoria</a:t>
            </a:r>
            <a:r>
              <a:rPr lang="es-CO" dirty="0"/>
              <a:t> que se reserva con un </a:t>
            </a:r>
            <a:r>
              <a:rPr lang="es-CO" b="1" dirty="0"/>
              <a:t>nombre</a:t>
            </a:r>
            <a:r>
              <a:rPr lang="es-CO" dirty="0"/>
              <a:t> al que se le puede cambiar su </a:t>
            </a:r>
            <a:r>
              <a:rPr lang="es-CO" b="1" dirty="0"/>
              <a:t>contenido</a:t>
            </a:r>
            <a:r>
              <a:rPr lang="es-CO" dirty="0"/>
              <a:t> cuantas veces sea necesario.</a:t>
            </a:r>
          </a:p>
          <a:p>
            <a:r>
              <a:rPr lang="es-CO" dirty="0"/>
              <a:t>Una </a:t>
            </a:r>
            <a:r>
              <a:rPr lang="es-CO" b="1" dirty="0"/>
              <a:t>variable </a:t>
            </a:r>
            <a:r>
              <a:rPr lang="es-CO" dirty="0"/>
              <a:t>tiene entonces un </a:t>
            </a:r>
            <a:r>
              <a:rPr lang="es-CO" b="1" dirty="0"/>
              <a:t>nombre</a:t>
            </a:r>
            <a:r>
              <a:rPr lang="es-CO" dirty="0"/>
              <a:t>, y almacena un </a:t>
            </a:r>
            <a:r>
              <a:rPr lang="es-CO" b="1" dirty="0"/>
              <a:t>valor </a:t>
            </a:r>
            <a:r>
              <a:rPr lang="es-CO" dirty="0"/>
              <a:t>de un </a:t>
            </a:r>
            <a:r>
              <a:rPr lang="es-CO" b="1" dirty="0"/>
              <a:t>tipo de dato</a:t>
            </a:r>
            <a:r>
              <a:rPr lang="es-CO" dirty="0"/>
              <a:t> específico.</a:t>
            </a:r>
          </a:p>
        </p:txBody>
      </p:sp>
      <p:pic>
        <p:nvPicPr>
          <p:cNvPr id="13" name="Imagen 12" descr="Imagen que contiene teléfono&#10;&#10;Descripción generada automáticamente">
            <a:extLst>
              <a:ext uri="{FF2B5EF4-FFF2-40B4-BE49-F238E27FC236}">
                <a16:creationId xmlns:a16="http://schemas.microsoft.com/office/drawing/2014/main" id="{AEFEED87-8490-594E-9A33-5B79D79016F0}"/>
              </a:ext>
            </a:extLst>
          </p:cNvPr>
          <p:cNvPicPr>
            <a:picLocks noChangeAspect="1"/>
          </p:cNvPicPr>
          <p:nvPr/>
        </p:nvPicPr>
        <p:blipFill rotWithShape="1">
          <a:blip r:embed="rId4">
            <a:extLst>
              <a:ext uri="{28A0092B-C50C-407E-A947-70E740481C1C}">
                <a14:useLocalDpi xmlns:a14="http://schemas.microsoft.com/office/drawing/2010/main" val="0"/>
              </a:ext>
            </a:extLst>
          </a:blip>
          <a:srcRect l="19900" r="19033" b="12199"/>
          <a:stretch/>
        </p:blipFill>
        <p:spPr>
          <a:xfrm>
            <a:off x="5235040" y="2028950"/>
            <a:ext cx="3809801" cy="3294364"/>
          </a:xfrm>
          <a:prstGeom prst="rect">
            <a:avLst/>
          </a:prstGeom>
          <a:ln>
            <a:solidFill>
              <a:schemeClr val="accent1"/>
            </a:solidFill>
          </a:ln>
        </p:spPr>
      </p:pic>
    </p:spTree>
    <p:extLst>
      <p:ext uri="{BB962C8B-B14F-4D97-AF65-F5344CB8AC3E}">
        <p14:creationId xmlns:p14="http://schemas.microsoft.com/office/powerpoint/2010/main" val="3433776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Asignando Valores a Variables</a:t>
            </a:r>
          </a:p>
        </p:txBody>
      </p:sp>
      <p:pic>
        <p:nvPicPr>
          <p:cNvPr id="8" name="Marcador de contenido 4" descr="Captura de pantalla de un celular con texto&#10;&#10;Descripción generada automáticamente">
            <a:extLst>
              <a:ext uri="{FF2B5EF4-FFF2-40B4-BE49-F238E27FC236}">
                <a16:creationId xmlns:a16="http://schemas.microsoft.com/office/drawing/2014/main" id="{9E35D742-B050-884C-AEC8-F9F1C8F558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511" y="1685603"/>
            <a:ext cx="11640978" cy="3777350"/>
          </a:xfrm>
          <a:ln>
            <a:solidFill>
              <a:schemeClr val="accent1"/>
            </a:solidFill>
          </a:ln>
        </p:spPr>
      </p:pic>
    </p:spTree>
    <p:extLst>
      <p:ext uri="{BB962C8B-B14F-4D97-AF65-F5344CB8AC3E}">
        <p14:creationId xmlns:p14="http://schemas.microsoft.com/office/powerpoint/2010/main" val="1526565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7" name="Marcador de contenido 6">
            <a:extLst>
              <a:ext uri="{FF2B5EF4-FFF2-40B4-BE49-F238E27FC236}">
                <a16:creationId xmlns:a16="http://schemas.microsoft.com/office/drawing/2014/main" id="{F931F428-681F-6649-88FD-0F84F35023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150" y="2005287"/>
            <a:ext cx="11389700" cy="2847425"/>
          </a:xfrm>
          <a:ln>
            <a:solidFill>
              <a:schemeClr val="accent1"/>
            </a:solidFill>
          </a:ln>
        </p:spPr>
      </p:pic>
    </p:spTree>
    <p:extLst>
      <p:ext uri="{BB962C8B-B14F-4D97-AF65-F5344CB8AC3E}">
        <p14:creationId xmlns:p14="http://schemas.microsoft.com/office/powerpoint/2010/main" val="830595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9" name="Marcador de contenido 5">
            <a:extLst>
              <a:ext uri="{FF2B5EF4-FFF2-40B4-BE49-F238E27FC236}">
                <a16:creationId xmlns:a16="http://schemas.microsoft.com/office/drawing/2014/main" id="{ADD9733A-E45F-7E45-A9B0-36D12B5721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211" y="1489319"/>
            <a:ext cx="9627577" cy="4124210"/>
          </a:xfrm>
          <a:prstGeom prst="rect">
            <a:avLst/>
          </a:prstGeom>
          <a:ln>
            <a:solidFill>
              <a:schemeClr val="accent1"/>
            </a:solidFill>
          </a:ln>
        </p:spPr>
      </p:pic>
    </p:spTree>
    <p:extLst>
      <p:ext uri="{BB962C8B-B14F-4D97-AF65-F5344CB8AC3E}">
        <p14:creationId xmlns:p14="http://schemas.microsoft.com/office/powerpoint/2010/main" val="402493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7" name="Marcador de contenido 6">
            <a:extLst>
              <a:ext uri="{FF2B5EF4-FFF2-40B4-BE49-F238E27FC236}">
                <a16:creationId xmlns:a16="http://schemas.microsoft.com/office/drawing/2014/main" id="{8AFC5D33-560A-7147-A63C-6125C37DA2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920" y="1384148"/>
            <a:ext cx="11296159" cy="4089704"/>
          </a:xfrm>
          <a:ln>
            <a:solidFill>
              <a:schemeClr val="accent1"/>
            </a:solidFill>
          </a:ln>
        </p:spPr>
      </p:pic>
    </p:spTree>
    <p:extLst>
      <p:ext uri="{BB962C8B-B14F-4D97-AF65-F5344CB8AC3E}">
        <p14:creationId xmlns:p14="http://schemas.microsoft.com/office/powerpoint/2010/main" val="116262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8" name="Marcador de contenido 5">
            <a:extLst>
              <a:ext uri="{FF2B5EF4-FFF2-40B4-BE49-F238E27FC236}">
                <a16:creationId xmlns:a16="http://schemas.microsoft.com/office/drawing/2014/main" id="{8EA68FE7-8B9A-A547-B96A-5A84B9F333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554" y="1881089"/>
            <a:ext cx="11262892" cy="3095821"/>
          </a:xfrm>
          <a:ln>
            <a:solidFill>
              <a:schemeClr val="accent1"/>
            </a:solidFill>
          </a:ln>
        </p:spPr>
      </p:pic>
    </p:spTree>
    <p:extLst>
      <p:ext uri="{BB962C8B-B14F-4D97-AF65-F5344CB8AC3E}">
        <p14:creationId xmlns:p14="http://schemas.microsoft.com/office/powerpoint/2010/main" val="101119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7" name="Marcador de contenido 6" descr="Imagen que contiene pájaro, ave, árbol&#10;&#10;Descripción generada automáticamente">
            <a:extLst>
              <a:ext uri="{FF2B5EF4-FFF2-40B4-BE49-F238E27FC236}">
                <a16:creationId xmlns:a16="http://schemas.microsoft.com/office/drawing/2014/main" id="{ECF55E10-7D3A-6D43-B883-A4714C6C7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87329"/>
            <a:ext cx="10515600" cy="4054207"/>
          </a:xfrm>
          <a:ln>
            <a:solidFill>
              <a:schemeClr val="accent1"/>
            </a:solidFill>
          </a:ln>
        </p:spPr>
      </p:pic>
    </p:spTree>
    <p:extLst>
      <p:ext uri="{BB962C8B-B14F-4D97-AF65-F5344CB8AC3E}">
        <p14:creationId xmlns:p14="http://schemas.microsoft.com/office/powerpoint/2010/main" val="172601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Instrucciones - Variables</a:t>
            </a:r>
          </a:p>
        </p:txBody>
      </p:sp>
      <p:pic>
        <p:nvPicPr>
          <p:cNvPr id="8" name="Marcador de contenido 5">
            <a:extLst>
              <a:ext uri="{FF2B5EF4-FFF2-40B4-BE49-F238E27FC236}">
                <a16:creationId xmlns:a16="http://schemas.microsoft.com/office/drawing/2014/main" id="{55174710-04A2-3C45-93EC-145CFE1208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1342" y="1592371"/>
            <a:ext cx="3209316" cy="4698724"/>
          </a:xfrm>
          <a:ln>
            <a:solidFill>
              <a:schemeClr val="accent1"/>
            </a:solidFill>
          </a:ln>
        </p:spPr>
      </p:pic>
    </p:spTree>
    <p:extLst>
      <p:ext uri="{BB962C8B-B14F-4D97-AF65-F5344CB8AC3E}">
        <p14:creationId xmlns:p14="http://schemas.microsoft.com/office/powerpoint/2010/main" val="2741386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3" name="Título 3">
            <a:extLst>
              <a:ext uri="{FF2B5EF4-FFF2-40B4-BE49-F238E27FC236}">
                <a16:creationId xmlns:a16="http://schemas.microsoft.com/office/drawing/2014/main" id="{95BD4F67-E5A3-C746-9945-493F7C087A67}"/>
              </a:ext>
            </a:extLst>
          </p:cNvPr>
          <p:cNvSpPr txBox="1">
            <a:spLocks noGrp="1"/>
          </p:cNvSpPr>
          <p:nvPr>
            <p:ph type="title"/>
          </p:nvPr>
        </p:nvSpPr>
        <p:spPr>
          <a:xfrm>
            <a:off x="2623106" y="539741"/>
            <a:ext cx="6442842"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Clasificación Algoritmos</a:t>
            </a:r>
          </a:p>
        </p:txBody>
      </p:sp>
      <p:graphicFrame>
        <p:nvGraphicFramePr>
          <p:cNvPr id="9" name="Marcador de contenido 1">
            <a:extLst>
              <a:ext uri="{FF2B5EF4-FFF2-40B4-BE49-F238E27FC236}">
                <a16:creationId xmlns:a16="http://schemas.microsoft.com/office/drawing/2014/main" id="{AC2A5583-0C73-5549-B927-0F2D969AFA75}"/>
              </a:ext>
            </a:extLst>
          </p:cNvPr>
          <p:cNvGraphicFramePr>
            <a:graphicFrameLocks noGrp="1"/>
          </p:cNvGraphicFramePr>
          <p:nvPr>
            <p:ph idx="1"/>
          </p:nvPr>
        </p:nvGraphicFramePr>
        <p:xfrm>
          <a:off x="1741081" y="1781213"/>
          <a:ext cx="8709837" cy="3481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ángulo 10">
            <a:extLst>
              <a:ext uri="{FF2B5EF4-FFF2-40B4-BE49-F238E27FC236}">
                <a16:creationId xmlns:a16="http://schemas.microsoft.com/office/drawing/2014/main" id="{DB69B09C-5007-DC45-A6CA-AD32F3A834E4}"/>
              </a:ext>
            </a:extLst>
          </p:cNvPr>
          <p:cNvSpPr/>
          <p:nvPr/>
        </p:nvSpPr>
        <p:spPr>
          <a:xfrm>
            <a:off x="6283842" y="3721396"/>
            <a:ext cx="3104708" cy="1669312"/>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9683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pic>
        <p:nvPicPr>
          <p:cNvPr id="10" name="Imagen 9">
            <a:extLst>
              <a:ext uri="{FF2B5EF4-FFF2-40B4-BE49-F238E27FC236}">
                <a16:creationId xmlns:a16="http://schemas.microsoft.com/office/drawing/2014/main" id="{8038E431-7B59-6D45-A551-E89FD04776DB}"/>
              </a:ext>
            </a:extLst>
          </p:cNvPr>
          <p:cNvPicPr>
            <a:picLocks noChangeAspect="1"/>
          </p:cNvPicPr>
          <p:nvPr/>
        </p:nvPicPr>
        <p:blipFill rotWithShape="1">
          <a:blip r:embed="rId3"/>
          <a:srcRect l="16487" t="8351" r="14233" b="9148"/>
          <a:stretch/>
        </p:blipFill>
        <p:spPr>
          <a:xfrm>
            <a:off x="10424601" y="2501801"/>
            <a:ext cx="1689318" cy="2011698"/>
          </a:xfrm>
          <a:prstGeom prst="rect">
            <a:avLst/>
          </a:prstGeom>
        </p:spPr>
      </p:pic>
      <p:sp>
        <p:nvSpPr>
          <p:cNvPr id="9" name="Título 3">
            <a:extLst>
              <a:ext uri="{FF2B5EF4-FFF2-40B4-BE49-F238E27FC236}">
                <a16:creationId xmlns:a16="http://schemas.microsoft.com/office/drawing/2014/main" id="{45436AAF-1193-CE4B-8ABF-1945CABA07F1}"/>
              </a:ext>
            </a:extLst>
          </p:cNvPr>
          <p:cNvSpPr>
            <a:spLocks noGrp="1"/>
          </p:cNvSpPr>
          <p:nvPr>
            <p:ph type="title"/>
          </p:nvPr>
        </p:nvSpPr>
        <p:spPr>
          <a:xfrm>
            <a:off x="2747675" y="282140"/>
            <a:ext cx="6198618" cy="701731"/>
          </a:xfrm>
          <a:noFill/>
        </p:spPr>
        <p:txBody>
          <a:bodyPr wrap="square" rtlCol="0">
            <a:spAutoFit/>
          </a:bodyPr>
          <a:lstStyle/>
          <a:p>
            <a:pPr algn="ctr"/>
            <a:r>
              <a:rPr lang="es-CO" dirty="0">
                <a:solidFill>
                  <a:srgbClr val="FF0062"/>
                </a:solidFill>
                <a:latin typeface="Volkswagen Serial" panose="02000000000000000000" pitchFamily="2" charset="77"/>
                <a:ea typeface="+mn-ea"/>
                <a:cs typeface="+mn-cs"/>
              </a:rPr>
              <a:t>Lógica de Programación</a:t>
            </a:r>
          </a:p>
        </p:txBody>
      </p:sp>
      <p:sp>
        <p:nvSpPr>
          <p:cNvPr id="14" name="Marcador de contenido 2">
            <a:extLst>
              <a:ext uri="{FF2B5EF4-FFF2-40B4-BE49-F238E27FC236}">
                <a16:creationId xmlns:a16="http://schemas.microsoft.com/office/drawing/2014/main" id="{FDCB8700-3980-CC44-ADDB-A5B19F9A7BAF}"/>
              </a:ext>
            </a:extLst>
          </p:cNvPr>
          <p:cNvSpPr txBox="1">
            <a:spLocks noGrp="1"/>
          </p:cNvSpPr>
          <p:nvPr>
            <p:ph idx="1"/>
          </p:nvPr>
        </p:nvSpPr>
        <p:spPr>
          <a:xfrm>
            <a:off x="329131" y="1266011"/>
            <a:ext cx="10017389" cy="4483279"/>
          </a:xfrm>
          <a:prstGeom prst="rect">
            <a:avLst/>
          </a:prstGeom>
          <a:noFill/>
        </p:spPr>
        <p:txBody>
          <a:bodyPr vert="horz" wrap="square" lIns="91440" tIns="45720" rIns="91440" bIns="45720" rtlCol="0">
            <a:spAutoFit/>
          </a:bodyPr>
          <a:lstStyle>
            <a:lvl1pPr indent="-228600">
              <a:lnSpc>
                <a:spcPct val="90000"/>
              </a:lnSpc>
              <a:spcBef>
                <a:spcPts val="1000"/>
              </a:spcBef>
              <a:buFont typeface="Arial" panose="020B0604020202020204" pitchFamily="34" charset="0"/>
              <a:buChar char="•"/>
              <a:defRPr sz="2800" b="1">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0" dirty="0"/>
              <a:t>No exige </a:t>
            </a:r>
            <a:r>
              <a:rPr lang="es-CO" i="1" dirty="0"/>
              <a:t>ningún</a:t>
            </a:r>
            <a:r>
              <a:rPr lang="es-CO" b="0" dirty="0"/>
              <a:t> conocimiento previo de computadores ni de tecnología en general.</a:t>
            </a:r>
          </a:p>
          <a:p>
            <a:endParaRPr lang="es-CO" b="0" dirty="0"/>
          </a:p>
          <a:p>
            <a:r>
              <a:rPr lang="es-CO" b="0" dirty="0"/>
              <a:t>Tampoco exige la presencia de algún lenguaje de programación específico.</a:t>
            </a:r>
          </a:p>
          <a:p>
            <a:endParaRPr lang="es-CO" b="0" dirty="0"/>
          </a:p>
          <a:p>
            <a:pPr algn="just"/>
            <a:r>
              <a:rPr lang="es-CO" b="0" dirty="0"/>
              <a:t>Dominar un lenguaje de programación, sólo después que usted maneje bien los conceptos de lógica de programación, le permitirá implementar y ver convertida en realidad las soluciones lógicas a sus objetivos. </a:t>
            </a:r>
          </a:p>
        </p:txBody>
      </p:sp>
      <p:sp>
        <p:nvSpPr>
          <p:cNvPr id="15" name="Rectángulo 14">
            <a:extLst>
              <a:ext uri="{FF2B5EF4-FFF2-40B4-BE49-F238E27FC236}">
                <a16:creationId xmlns:a16="http://schemas.microsoft.com/office/drawing/2014/main" id="{FF535917-0097-C14A-8708-11846CE67266}"/>
              </a:ext>
            </a:extLst>
          </p:cNvPr>
          <p:cNvSpPr/>
          <p:nvPr/>
        </p:nvSpPr>
        <p:spPr>
          <a:xfrm>
            <a:off x="329131" y="3991232"/>
            <a:ext cx="10095469" cy="1758058"/>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456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Esquema</a:t>
            </a:r>
          </a:p>
        </p:txBody>
      </p:sp>
      <p:sp>
        <p:nvSpPr>
          <p:cNvPr id="9" name="Marcador de contenido 2">
            <a:extLst>
              <a:ext uri="{FF2B5EF4-FFF2-40B4-BE49-F238E27FC236}">
                <a16:creationId xmlns:a16="http://schemas.microsoft.com/office/drawing/2014/main" id="{1756AF71-E592-9447-81EF-AEA3B0B03CDB}"/>
              </a:ext>
            </a:extLst>
          </p:cNvPr>
          <p:cNvSpPr txBox="1">
            <a:spLocks noGrp="1"/>
          </p:cNvSpPr>
          <p:nvPr>
            <p:ph idx="1"/>
          </p:nvPr>
        </p:nvSpPr>
        <p:spPr>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i="1" dirty="0"/>
              <a:t>Esquema que nos permite representar de manera simplificada alguna idea, y que bajo condiciones normales, es constante.</a:t>
            </a:r>
          </a:p>
          <a:p>
            <a:endParaRPr lang="es-ES_tradnl" dirty="0"/>
          </a:p>
          <a:p>
            <a:r>
              <a:rPr lang="es-ES_tradnl" dirty="0"/>
              <a:t>Se acota o delimita la Lógica Algorítmica para estandarizar la representación de los algoritmos. </a:t>
            </a:r>
          </a:p>
          <a:p>
            <a:endParaRPr lang="es-ES_tradnl" dirty="0"/>
          </a:p>
          <a:p>
            <a:r>
              <a:rPr lang="es-ES_tradnl" dirty="0"/>
              <a:t>Hablar un mismo idioma (o por lo menos similar).</a:t>
            </a:r>
          </a:p>
          <a:p>
            <a:endParaRPr lang="es-ES_tradnl" dirty="0"/>
          </a:p>
          <a:p>
            <a:endParaRPr lang="es-ES_tradnl" dirty="0"/>
          </a:p>
        </p:txBody>
      </p:sp>
    </p:spTree>
    <p:extLst>
      <p:ext uri="{BB962C8B-B14F-4D97-AF65-F5344CB8AC3E}">
        <p14:creationId xmlns:p14="http://schemas.microsoft.com/office/powerpoint/2010/main" val="2328406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Situaciones</a:t>
            </a:r>
          </a:p>
        </p:txBody>
      </p:sp>
      <p:sp>
        <p:nvSpPr>
          <p:cNvPr id="8" name="Marcador de contenido 2">
            <a:extLst>
              <a:ext uri="{FF2B5EF4-FFF2-40B4-BE49-F238E27FC236}">
                <a16:creationId xmlns:a16="http://schemas.microsoft.com/office/drawing/2014/main" id="{0E021549-0CFE-6244-B35F-F0DDFCCEE48F}"/>
              </a:ext>
            </a:extLst>
          </p:cNvPr>
          <p:cNvSpPr txBox="1">
            <a:spLocks noGrp="1"/>
          </p:cNvSpPr>
          <p:nvPr>
            <p:ph idx="1"/>
          </p:nvPr>
        </p:nvSpPr>
        <p:spPr>
          <a:xfrm>
            <a:off x="838200" y="1479895"/>
            <a:ext cx="10515600" cy="867930"/>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1">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14350" indent="-514350">
              <a:buFont typeface="+mj-lt"/>
              <a:buAutoNum type="arabicPeriod"/>
            </a:pPr>
            <a:r>
              <a:rPr lang="es-CO" i="0" dirty="0"/>
              <a:t>¿Con cuántos algoritmos las señoras de la casa pueden preparar los fríjoles? </a:t>
            </a:r>
            <a:endParaRPr lang="es-ES_tradnl" dirty="0"/>
          </a:p>
        </p:txBody>
      </p:sp>
      <p:pic>
        <p:nvPicPr>
          <p:cNvPr id="10" name="Imagen 9" descr="Una taza de sopa&#10;&#10;Descripción generada automáticamente">
            <a:extLst>
              <a:ext uri="{FF2B5EF4-FFF2-40B4-BE49-F238E27FC236}">
                <a16:creationId xmlns:a16="http://schemas.microsoft.com/office/drawing/2014/main" id="{D568FBE9-807E-7D4F-AA33-D4A593815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327" y="2613626"/>
            <a:ext cx="3428723" cy="2881668"/>
          </a:xfrm>
          <a:prstGeom prst="rect">
            <a:avLst/>
          </a:prstGeom>
          <a:ln>
            <a:solidFill>
              <a:schemeClr val="accent1"/>
            </a:solidFill>
          </a:ln>
        </p:spPr>
      </p:pic>
    </p:spTree>
    <p:extLst>
      <p:ext uri="{BB962C8B-B14F-4D97-AF65-F5344CB8AC3E}">
        <p14:creationId xmlns:p14="http://schemas.microsoft.com/office/powerpoint/2010/main" val="64232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Situaciones</a:t>
            </a:r>
          </a:p>
        </p:txBody>
      </p:sp>
      <p:sp>
        <p:nvSpPr>
          <p:cNvPr id="9" name="Marcador de contenido 2">
            <a:extLst>
              <a:ext uri="{FF2B5EF4-FFF2-40B4-BE49-F238E27FC236}">
                <a16:creationId xmlns:a16="http://schemas.microsoft.com/office/drawing/2014/main" id="{1C21BF64-51C0-0843-8824-E1B50F9A70D7}"/>
              </a:ext>
            </a:extLst>
          </p:cNvPr>
          <p:cNvSpPr txBox="1">
            <a:spLocks noGrp="1"/>
          </p:cNvSpPr>
          <p:nvPr>
            <p:ph idx="1"/>
          </p:nvPr>
        </p:nvSpPr>
        <p:spPr>
          <a:xfrm>
            <a:off x="838200" y="1479550"/>
            <a:ext cx="10515600" cy="481013"/>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mj-lt"/>
              <a:buAutoNum type="arabicPeriod"/>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mj-lt"/>
              <a:buAutoNum type="arabicPeriod" startAt="2"/>
            </a:pPr>
            <a:r>
              <a:rPr lang="es-CO" dirty="0"/>
              <a:t>¿Cuántas personas ve usted cerca que lleven puesta una camisa y un pantalón exactamente igual al suyo? </a:t>
            </a:r>
          </a:p>
          <a:p>
            <a:pPr>
              <a:buAutoNum type="arabicPeriod" startAt="2"/>
            </a:pPr>
            <a:endParaRPr lang="es-ES_tradnl" dirty="0"/>
          </a:p>
          <a:p>
            <a:pPr>
              <a:buAutoNum type="arabicPeriod" startAt="2"/>
            </a:pPr>
            <a:endParaRPr lang="es-ES_tradnl" dirty="0"/>
          </a:p>
        </p:txBody>
      </p:sp>
      <p:pic>
        <p:nvPicPr>
          <p:cNvPr id="12" name="Imagen 11" descr="Imagen que contiene ropa, hombre, persona, traje&#10;&#10;Descripción generada automáticamente">
            <a:extLst>
              <a:ext uri="{FF2B5EF4-FFF2-40B4-BE49-F238E27FC236}">
                <a16:creationId xmlns:a16="http://schemas.microsoft.com/office/drawing/2014/main" id="{C7B6B462-3FC5-1145-9422-6C60DF9B5ACE}"/>
              </a:ext>
            </a:extLst>
          </p:cNvPr>
          <p:cNvPicPr>
            <a:picLocks noChangeAspect="1"/>
          </p:cNvPicPr>
          <p:nvPr/>
        </p:nvPicPr>
        <p:blipFill rotWithShape="1">
          <a:blip r:embed="rId3">
            <a:extLst>
              <a:ext uri="{28A0092B-C50C-407E-A947-70E740481C1C}">
                <a14:useLocalDpi xmlns:a14="http://schemas.microsoft.com/office/drawing/2010/main" val="0"/>
              </a:ext>
            </a:extLst>
          </a:blip>
          <a:srcRect r="2137"/>
          <a:stretch/>
        </p:blipFill>
        <p:spPr>
          <a:xfrm>
            <a:off x="4771623" y="2630638"/>
            <a:ext cx="2648754" cy="3161541"/>
          </a:xfrm>
          <a:prstGeom prst="rect">
            <a:avLst/>
          </a:prstGeom>
          <a:ln>
            <a:solidFill>
              <a:schemeClr val="accent1"/>
            </a:solidFill>
          </a:ln>
        </p:spPr>
      </p:pic>
    </p:spTree>
    <p:extLst>
      <p:ext uri="{BB962C8B-B14F-4D97-AF65-F5344CB8AC3E}">
        <p14:creationId xmlns:p14="http://schemas.microsoft.com/office/powerpoint/2010/main" val="150478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Variabilidad</a:t>
            </a:r>
          </a:p>
        </p:txBody>
      </p:sp>
      <p:sp>
        <p:nvSpPr>
          <p:cNvPr id="10" name="Marcador de contenido 2">
            <a:extLst>
              <a:ext uri="{FF2B5EF4-FFF2-40B4-BE49-F238E27FC236}">
                <a16:creationId xmlns:a16="http://schemas.microsoft.com/office/drawing/2014/main" id="{AA71C2F3-8CF5-0E46-8D76-AB12FC3F9CB7}"/>
              </a:ext>
            </a:extLst>
          </p:cNvPr>
          <p:cNvSpPr txBox="1">
            <a:spLocks noGrp="1"/>
          </p:cNvSpPr>
          <p:nvPr>
            <p:ph idx="1"/>
          </p:nvPr>
        </p:nvSpPr>
        <p:spPr>
          <a:xfrm>
            <a:off x="192476" y="1318391"/>
            <a:ext cx="8801053" cy="564359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mj-lt"/>
              <a:buAutoNum type="arabicPeriod" startAt="2"/>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Arial" panose="020B0604020202020204" pitchFamily="34" charset="0"/>
              <a:buChar char="•"/>
            </a:pPr>
            <a:r>
              <a:rPr lang="es-CO" dirty="0"/>
              <a:t>La concepción de un algoritmo varía desde su lógica hasta su aspecto técnico.</a:t>
            </a:r>
          </a:p>
          <a:p>
            <a:pPr>
              <a:buFont typeface="Arial" panose="020B0604020202020204" pitchFamily="34" charset="0"/>
              <a:buChar char="•"/>
            </a:pPr>
            <a:endParaRPr lang="es-CO" dirty="0"/>
          </a:p>
          <a:p>
            <a:pPr>
              <a:buFont typeface="Arial" panose="020B0604020202020204" pitchFamily="34" charset="0"/>
              <a:buChar char="•"/>
            </a:pPr>
            <a:r>
              <a:rPr lang="es-CO" dirty="0"/>
              <a:t>¿Qué pasaba si una persona concebía un algoritmo computacional en unas condiciones lógicas que prácticamente solo ella la entendiera? </a:t>
            </a:r>
          </a:p>
          <a:p>
            <a:pPr>
              <a:buFont typeface="Arial" panose="020B0604020202020204" pitchFamily="34" charset="0"/>
              <a:buChar char="•"/>
            </a:pPr>
            <a:endParaRPr lang="es-CO" dirty="0"/>
          </a:p>
          <a:p>
            <a:pPr>
              <a:buFont typeface="Arial" panose="020B0604020202020204" pitchFamily="34" charset="0"/>
              <a:buChar char="•"/>
            </a:pPr>
            <a:r>
              <a:rPr lang="es-CO" dirty="0"/>
              <a:t>A nivel informal la variabilidad diversifica y genera nuevo conocimiento. </a:t>
            </a:r>
          </a:p>
          <a:p>
            <a:endParaRPr lang="es-CO" dirty="0"/>
          </a:p>
          <a:p>
            <a:endParaRPr lang="es-ES_tradnl" dirty="0"/>
          </a:p>
          <a:p>
            <a:endParaRPr lang="es-ES_tradnl" dirty="0"/>
          </a:p>
        </p:txBody>
      </p:sp>
      <p:pic>
        <p:nvPicPr>
          <p:cNvPr id="7" name="Imagen 6">
            <a:extLst>
              <a:ext uri="{FF2B5EF4-FFF2-40B4-BE49-F238E27FC236}">
                <a16:creationId xmlns:a16="http://schemas.microsoft.com/office/drawing/2014/main" id="{D994DA8C-F55F-154E-9C06-DD410AA4BFF4}"/>
              </a:ext>
            </a:extLst>
          </p:cNvPr>
          <p:cNvPicPr>
            <a:picLocks noChangeAspect="1"/>
          </p:cNvPicPr>
          <p:nvPr/>
        </p:nvPicPr>
        <p:blipFill>
          <a:blip r:embed="rId3"/>
          <a:stretch>
            <a:fillRect/>
          </a:stretch>
        </p:blipFill>
        <p:spPr>
          <a:xfrm>
            <a:off x="9186005" y="2057399"/>
            <a:ext cx="2743202" cy="2743202"/>
          </a:xfrm>
          <a:prstGeom prst="rect">
            <a:avLst/>
          </a:prstGeom>
        </p:spPr>
      </p:pic>
    </p:spTree>
    <p:extLst>
      <p:ext uri="{BB962C8B-B14F-4D97-AF65-F5344CB8AC3E}">
        <p14:creationId xmlns:p14="http://schemas.microsoft.com/office/powerpoint/2010/main" val="433779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Objetivo Representación</a:t>
            </a:r>
          </a:p>
        </p:txBody>
      </p:sp>
      <p:sp>
        <p:nvSpPr>
          <p:cNvPr id="9" name="Marcador de contenido 2">
            <a:extLst>
              <a:ext uri="{FF2B5EF4-FFF2-40B4-BE49-F238E27FC236}">
                <a16:creationId xmlns:a16="http://schemas.microsoft.com/office/drawing/2014/main" id="{5BC40AAA-BBCC-D748-846F-864A34306DF6}"/>
              </a:ext>
            </a:extLst>
          </p:cNvPr>
          <p:cNvSpPr txBox="1">
            <a:spLocks noGrp="1"/>
          </p:cNvSpPr>
          <p:nvPr>
            <p:ph idx="1"/>
          </p:nvPr>
        </p:nvSpPr>
        <p:spPr>
          <a:xfrm>
            <a:off x="201592" y="1547832"/>
            <a:ext cx="10515600" cy="2803844"/>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1" u="sng" dirty="0"/>
              <a:t>Al estandarizar:</a:t>
            </a:r>
            <a:r>
              <a:rPr lang="es-CO" dirty="0"/>
              <a:t> Un programa desarrollado por una persona sea fácilmente entendible por cualquier otra.</a:t>
            </a:r>
          </a:p>
          <a:p>
            <a:endParaRPr lang="es-CO" dirty="0"/>
          </a:p>
          <a:p>
            <a:r>
              <a:rPr lang="es-CO" dirty="0"/>
              <a:t>Podemos llegar a encontrarnos con programas tan confusos que solo llegarían a ser entendibles por su creador. </a:t>
            </a:r>
          </a:p>
          <a:p>
            <a:endParaRPr lang="es-CO" dirty="0"/>
          </a:p>
        </p:txBody>
      </p:sp>
      <p:pic>
        <p:nvPicPr>
          <p:cNvPr id="12" name="Imagen 11" descr="Imagen que contiene tabla, hecho de madera, hombre, mano&#10;&#10;Descripción generada automáticamente">
            <a:extLst>
              <a:ext uri="{FF2B5EF4-FFF2-40B4-BE49-F238E27FC236}">
                <a16:creationId xmlns:a16="http://schemas.microsoft.com/office/drawing/2014/main" id="{E56E54FB-6FFC-0E43-976D-2B665435B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9624" y="4008297"/>
            <a:ext cx="3590865" cy="2260915"/>
          </a:xfrm>
          <a:prstGeom prst="rect">
            <a:avLst/>
          </a:prstGeom>
          <a:ln>
            <a:solidFill>
              <a:schemeClr val="accent1"/>
            </a:solidFill>
          </a:ln>
        </p:spPr>
      </p:pic>
    </p:spTree>
    <p:extLst>
      <p:ext uri="{BB962C8B-B14F-4D97-AF65-F5344CB8AC3E}">
        <p14:creationId xmlns:p14="http://schemas.microsoft.com/office/powerpoint/2010/main" val="2619847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Objetivo Representación</a:t>
            </a:r>
          </a:p>
        </p:txBody>
      </p:sp>
      <p:sp>
        <p:nvSpPr>
          <p:cNvPr id="13" name="Marcador de contenido 2">
            <a:extLst>
              <a:ext uri="{FF2B5EF4-FFF2-40B4-BE49-F238E27FC236}">
                <a16:creationId xmlns:a16="http://schemas.microsoft.com/office/drawing/2014/main" id="{1A563503-39C3-9B4A-8A5C-1EF4C6D9C1FD}"/>
              </a:ext>
            </a:extLst>
          </p:cNvPr>
          <p:cNvSpPr txBox="1">
            <a:spLocks noGrp="1"/>
          </p:cNvSpPr>
          <p:nvPr>
            <p:ph idx="1"/>
          </p:nvPr>
        </p:nvSpPr>
        <p:spPr>
          <a:xfrm>
            <a:off x="838200" y="1461610"/>
            <a:ext cx="10515600" cy="1512209"/>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1" i="0" u="sng">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i="1" u="none" dirty="0"/>
              <a:t>“Uniformar”</a:t>
            </a:r>
            <a:r>
              <a:rPr lang="es-CO" b="0" u="none" dirty="0"/>
              <a:t> la lógica para desarrollar algoritmos computacionales.</a:t>
            </a:r>
          </a:p>
          <a:p>
            <a:endParaRPr lang="es-CO" dirty="0"/>
          </a:p>
          <a:p>
            <a:r>
              <a:rPr lang="es-CO" b="0" u="none" dirty="0"/>
              <a:t>Lógicas diferentes, expresadas en el mismo </a:t>
            </a:r>
            <a:r>
              <a:rPr lang="es-CO" i="1" u="none" dirty="0"/>
              <a:t>“idioma”.</a:t>
            </a:r>
            <a:endParaRPr lang="es-ES_tradnl" i="1" u="none" dirty="0"/>
          </a:p>
        </p:txBody>
      </p:sp>
      <p:pic>
        <p:nvPicPr>
          <p:cNvPr id="14" name="Imagen 13" descr="Imagen que contiene dibujo, luz, tabla, competencia de atletismo&#10;&#10;Descripción generada automáticamente">
            <a:extLst>
              <a:ext uri="{FF2B5EF4-FFF2-40B4-BE49-F238E27FC236}">
                <a16:creationId xmlns:a16="http://schemas.microsoft.com/office/drawing/2014/main" id="{9EF229D5-6F06-704F-9325-17CDD07A1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718" y="3429000"/>
            <a:ext cx="5656563" cy="2476906"/>
          </a:xfrm>
          <a:prstGeom prst="rect">
            <a:avLst/>
          </a:prstGeom>
          <a:ln>
            <a:solidFill>
              <a:schemeClr val="accent1"/>
            </a:solidFill>
          </a:ln>
        </p:spPr>
      </p:pic>
    </p:spTree>
    <p:extLst>
      <p:ext uri="{BB962C8B-B14F-4D97-AF65-F5344CB8AC3E}">
        <p14:creationId xmlns:p14="http://schemas.microsoft.com/office/powerpoint/2010/main" val="3125588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9" name="Marcador de contenido 2">
            <a:extLst>
              <a:ext uri="{FF2B5EF4-FFF2-40B4-BE49-F238E27FC236}">
                <a16:creationId xmlns:a16="http://schemas.microsoft.com/office/drawing/2014/main" id="{BADD9344-2F42-504D-9AB9-12B2C933BEB4}"/>
              </a:ext>
            </a:extLst>
          </p:cNvPr>
          <p:cNvSpPr txBox="1">
            <a:spLocks noGrp="1"/>
          </p:cNvSpPr>
          <p:nvPr>
            <p:ph idx="1"/>
          </p:nvPr>
        </p:nvSpPr>
        <p:spPr>
          <a:xfrm>
            <a:off x="838200" y="1825625"/>
            <a:ext cx="10515600" cy="3060325"/>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1" i="1" u="none">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i="0" dirty="0"/>
              <a:t>Algoritmo Informal -&gt; Algoritmo Computacional</a:t>
            </a:r>
          </a:p>
          <a:p>
            <a:endParaRPr lang="es-CO" dirty="0"/>
          </a:p>
          <a:p>
            <a:r>
              <a:rPr lang="es-CO" b="0" i="0" dirty="0"/>
              <a:t>Se identifican 3 estructuras básicas:</a:t>
            </a:r>
          </a:p>
          <a:p>
            <a:pPr>
              <a:buFont typeface="+mj-lt"/>
              <a:buAutoNum type="arabicParenR"/>
            </a:pPr>
            <a:r>
              <a:rPr lang="es-CO" b="0" i="0" dirty="0"/>
              <a:t>Secuencia</a:t>
            </a:r>
          </a:p>
          <a:p>
            <a:pPr>
              <a:buFont typeface="+mj-lt"/>
              <a:buAutoNum type="arabicParenR"/>
            </a:pPr>
            <a:r>
              <a:rPr lang="es-CO" b="0" i="0" dirty="0"/>
              <a:t>Decisión</a:t>
            </a:r>
          </a:p>
          <a:p>
            <a:pPr>
              <a:buFont typeface="+mj-lt"/>
              <a:buAutoNum type="arabicParenR"/>
            </a:pPr>
            <a:r>
              <a:rPr lang="es-CO" b="0" i="0" dirty="0"/>
              <a:t>Ciclos</a:t>
            </a:r>
            <a:endParaRPr lang="es-CO" dirty="0"/>
          </a:p>
        </p:txBody>
      </p:sp>
    </p:spTree>
    <p:extLst>
      <p:ext uri="{BB962C8B-B14F-4D97-AF65-F5344CB8AC3E}">
        <p14:creationId xmlns:p14="http://schemas.microsoft.com/office/powerpoint/2010/main" val="2058086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12" name="Rectángulo 11">
            <a:extLst>
              <a:ext uri="{FF2B5EF4-FFF2-40B4-BE49-F238E27FC236}">
                <a16:creationId xmlns:a16="http://schemas.microsoft.com/office/drawing/2014/main" id="{3CFE5E70-4E63-AC49-90B6-15EBEAF07B98}"/>
              </a:ext>
            </a:extLst>
          </p:cNvPr>
          <p:cNvSpPr/>
          <p:nvPr/>
        </p:nvSpPr>
        <p:spPr>
          <a:xfrm>
            <a:off x="942926" y="3429000"/>
            <a:ext cx="3293410" cy="107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Secuencia</a:t>
            </a:r>
            <a:endParaRPr lang="es-CO" b="1" dirty="0"/>
          </a:p>
        </p:txBody>
      </p:sp>
      <p:pic>
        <p:nvPicPr>
          <p:cNvPr id="13" name="Marcador de contenido 12">
            <a:extLst>
              <a:ext uri="{FF2B5EF4-FFF2-40B4-BE49-F238E27FC236}">
                <a16:creationId xmlns:a16="http://schemas.microsoft.com/office/drawing/2014/main" id="{DB6E3160-2E63-A147-ADCD-CB2C0B171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1513" y="1892459"/>
            <a:ext cx="6107292" cy="3769425"/>
          </a:xfrm>
          <a:prstGeom prst="rect">
            <a:avLst/>
          </a:prstGeom>
          <a:ln>
            <a:solidFill>
              <a:schemeClr val="accent1"/>
            </a:solidFill>
          </a:ln>
        </p:spPr>
      </p:pic>
    </p:spTree>
    <p:extLst>
      <p:ext uri="{BB962C8B-B14F-4D97-AF65-F5344CB8AC3E}">
        <p14:creationId xmlns:p14="http://schemas.microsoft.com/office/powerpoint/2010/main" val="1822881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10" name="Marcador de contenido 2">
            <a:extLst>
              <a:ext uri="{FF2B5EF4-FFF2-40B4-BE49-F238E27FC236}">
                <a16:creationId xmlns:a16="http://schemas.microsoft.com/office/drawing/2014/main" id="{D7260174-0367-2E44-92DC-CE1B4471875B}"/>
              </a:ext>
            </a:extLst>
          </p:cNvPr>
          <p:cNvSpPr txBox="1">
            <a:spLocks noGrp="1"/>
          </p:cNvSpPr>
          <p:nvPr>
            <p:ph idx="1"/>
          </p:nvPr>
        </p:nvSpPr>
        <p:spPr>
          <a:xfrm>
            <a:off x="838199" y="3296716"/>
            <a:ext cx="10515600" cy="4867999"/>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u="none">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Permanentemente estamos inmersos en esta estructura. </a:t>
            </a:r>
          </a:p>
          <a:p>
            <a:r>
              <a:rPr lang="es-CO" dirty="0"/>
              <a:t>Primero </a:t>
            </a:r>
            <a:r>
              <a:rPr lang="es-CO" b="1" dirty="0"/>
              <a:t>planeamos cada secuencia de acciones</a:t>
            </a:r>
            <a:r>
              <a:rPr lang="es-CO" dirty="0"/>
              <a:t> (consciente o inconscientemente) </a:t>
            </a:r>
            <a:r>
              <a:rPr lang="es-CO" b="1" dirty="0"/>
              <a:t>antes de ejecutarlas</a:t>
            </a:r>
            <a:r>
              <a:rPr lang="es-CO" dirty="0"/>
              <a:t>. </a:t>
            </a:r>
          </a:p>
          <a:p>
            <a:r>
              <a:rPr lang="es-CO" dirty="0"/>
              <a:t>Cada una de las cosas que hacemos diariamente son </a:t>
            </a:r>
            <a:r>
              <a:rPr lang="es-CO" b="1" dirty="0"/>
              <a:t>secuencias de acciones</a:t>
            </a:r>
            <a:r>
              <a:rPr lang="es-CO" dirty="0"/>
              <a:t> que hemos planeado para poder alcanzar </a:t>
            </a:r>
            <a:r>
              <a:rPr lang="es-CO" b="1" dirty="0"/>
              <a:t>objetivos</a:t>
            </a:r>
            <a:r>
              <a:rPr lang="es-CO" dirty="0"/>
              <a:t>.</a:t>
            </a:r>
          </a:p>
          <a:p>
            <a:endParaRPr lang="es-CO" dirty="0"/>
          </a:p>
          <a:p>
            <a:endParaRPr lang="es-CO" dirty="0"/>
          </a:p>
          <a:p>
            <a:endParaRPr lang="es-CO" dirty="0"/>
          </a:p>
          <a:p>
            <a:endParaRPr lang="es-CO" dirty="0"/>
          </a:p>
          <a:p>
            <a:endParaRPr lang="es-CO" dirty="0"/>
          </a:p>
        </p:txBody>
      </p:sp>
      <p:sp>
        <p:nvSpPr>
          <p:cNvPr id="12" name="Rectángulo 11">
            <a:extLst>
              <a:ext uri="{FF2B5EF4-FFF2-40B4-BE49-F238E27FC236}">
                <a16:creationId xmlns:a16="http://schemas.microsoft.com/office/drawing/2014/main" id="{93B87F60-7177-C64F-A89A-B37537026A0C}"/>
              </a:ext>
            </a:extLst>
          </p:cNvPr>
          <p:cNvSpPr/>
          <p:nvPr/>
        </p:nvSpPr>
        <p:spPr>
          <a:xfrm>
            <a:off x="4663415" y="1747778"/>
            <a:ext cx="2865167" cy="1058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Secuencia</a:t>
            </a:r>
            <a:endParaRPr lang="es-CO" b="1" dirty="0"/>
          </a:p>
        </p:txBody>
      </p:sp>
    </p:spTree>
    <p:extLst>
      <p:ext uri="{BB962C8B-B14F-4D97-AF65-F5344CB8AC3E}">
        <p14:creationId xmlns:p14="http://schemas.microsoft.com/office/powerpoint/2010/main" val="1224587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pic>
        <p:nvPicPr>
          <p:cNvPr id="8" name="Imagen 7" descr="Imagen que contiene cuarto, reloj&#10;&#10;Descripción generada automáticamente">
            <a:extLst>
              <a:ext uri="{FF2B5EF4-FFF2-40B4-BE49-F238E27FC236}">
                <a16:creationId xmlns:a16="http://schemas.microsoft.com/office/drawing/2014/main" id="{D79A7B97-9750-D140-BE35-2C712C86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374" y="2234399"/>
            <a:ext cx="2618132" cy="3166623"/>
          </a:xfrm>
          <a:prstGeom prst="rect">
            <a:avLst/>
          </a:prstGeom>
          <a:ln>
            <a:solidFill>
              <a:schemeClr val="accent1"/>
            </a:solidFill>
          </a:ln>
        </p:spPr>
      </p:pic>
      <p:pic>
        <p:nvPicPr>
          <p:cNvPr id="10" name="Marcador de contenido 9" descr="Imagen que contiene dibujo&#10;&#10;Descripción generada automáticamente">
            <a:extLst>
              <a:ext uri="{FF2B5EF4-FFF2-40B4-BE49-F238E27FC236}">
                <a16:creationId xmlns:a16="http://schemas.microsoft.com/office/drawing/2014/main" id="{4179053A-A459-3946-9403-E70FE19ACBA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29520" y="2234399"/>
            <a:ext cx="4429426" cy="3166623"/>
          </a:xfrm>
          <a:prstGeom prst="rect">
            <a:avLst/>
          </a:prstGeom>
          <a:ln>
            <a:solidFill>
              <a:schemeClr val="accent1"/>
            </a:solidFill>
          </a:ln>
        </p:spPr>
      </p:pic>
      <p:sp>
        <p:nvSpPr>
          <p:cNvPr id="14" name="Rectángulo 13">
            <a:extLst>
              <a:ext uri="{FF2B5EF4-FFF2-40B4-BE49-F238E27FC236}">
                <a16:creationId xmlns:a16="http://schemas.microsoft.com/office/drawing/2014/main" id="{CE739368-5E94-AE47-B8B3-E0351D93E6B6}"/>
              </a:ext>
            </a:extLst>
          </p:cNvPr>
          <p:cNvSpPr/>
          <p:nvPr/>
        </p:nvSpPr>
        <p:spPr>
          <a:xfrm>
            <a:off x="901626" y="3324828"/>
            <a:ext cx="2744400" cy="985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Decisión</a:t>
            </a:r>
            <a:endParaRPr lang="es-CO" b="1" dirty="0"/>
          </a:p>
        </p:txBody>
      </p:sp>
    </p:spTree>
    <p:extLst>
      <p:ext uri="{BB962C8B-B14F-4D97-AF65-F5344CB8AC3E}">
        <p14:creationId xmlns:p14="http://schemas.microsoft.com/office/powerpoint/2010/main" val="247846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pic>
        <p:nvPicPr>
          <p:cNvPr id="10" name="Imagen 9">
            <a:extLst>
              <a:ext uri="{FF2B5EF4-FFF2-40B4-BE49-F238E27FC236}">
                <a16:creationId xmlns:a16="http://schemas.microsoft.com/office/drawing/2014/main" id="{8038E431-7B59-6D45-A551-E89FD04776DB}"/>
              </a:ext>
            </a:extLst>
          </p:cNvPr>
          <p:cNvPicPr>
            <a:picLocks noChangeAspect="1"/>
          </p:cNvPicPr>
          <p:nvPr/>
        </p:nvPicPr>
        <p:blipFill rotWithShape="1">
          <a:blip r:embed="rId3"/>
          <a:srcRect l="16487" t="8351" r="14233" b="9148"/>
          <a:stretch/>
        </p:blipFill>
        <p:spPr>
          <a:xfrm>
            <a:off x="10424601" y="2501801"/>
            <a:ext cx="1689318" cy="2011698"/>
          </a:xfrm>
          <a:prstGeom prst="rect">
            <a:avLst/>
          </a:prstGeom>
        </p:spPr>
      </p:pic>
      <p:sp>
        <p:nvSpPr>
          <p:cNvPr id="9" name="Título 3">
            <a:extLst>
              <a:ext uri="{FF2B5EF4-FFF2-40B4-BE49-F238E27FC236}">
                <a16:creationId xmlns:a16="http://schemas.microsoft.com/office/drawing/2014/main" id="{45436AAF-1193-CE4B-8ABF-1945CABA07F1}"/>
              </a:ext>
            </a:extLst>
          </p:cNvPr>
          <p:cNvSpPr>
            <a:spLocks noGrp="1"/>
          </p:cNvSpPr>
          <p:nvPr>
            <p:ph type="title"/>
          </p:nvPr>
        </p:nvSpPr>
        <p:spPr>
          <a:xfrm>
            <a:off x="2747675" y="282140"/>
            <a:ext cx="6198618" cy="701731"/>
          </a:xfrm>
          <a:noFill/>
        </p:spPr>
        <p:txBody>
          <a:bodyPr wrap="square" rtlCol="0">
            <a:spAutoFit/>
          </a:bodyPr>
          <a:lstStyle/>
          <a:p>
            <a:pPr algn="ctr"/>
            <a:r>
              <a:rPr lang="es-CO" dirty="0">
                <a:solidFill>
                  <a:srgbClr val="FF0062"/>
                </a:solidFill>
                <a:latin typeface="Volkswagen Serial" panose="02000000000000000000" pitchFamily="2" charset="77"/>
                <a:ea typeface="+mn-ea"/>
                <a:cs typeface="+mn-cs"/>
              </a:rPr>
              <a:t>Lógica de Programación</a:t>
            </a:r>
          </a:p>
        </p:txBody>
      </p:sp>
      <p:sp>
        <p:nvSpPr>
          <p:cNvPr id="11" name="Marcador de contenido 2">
            <a:extLst>
              <a:ext uri="{FF2B5EF4-FFF2-40B4-BE49-F238E27FC236}">
                <a16:creationId xmlns:a16="http://schemas.microsoft.com/office/drawing/2014/main" id="{F1F40168-A700-EA41-A746-244F152419E4}"/>
              </a:ext>
            </a:extLst>
          </p:cNvPr>
          <p:cNvSpPr txBox="1">
            <a:spLocks noGrp="1"/>
          </p:cNvSpPr>
          <p:nvPr>
            <p:ph idx="1"/>
          </p:nvPr>
        </p:nvSpPr>
        <p:spPr>
          <a:xfrm>
            <a:off x="183292" y="1442566"/>
            <a:ext cx="10060459" cy="3707682"/>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Con los elementos conceptuales de la lógica de programación es posible:</a:t>
            </a:r>
          </a:p>
          <a:p>
            <a:endParaRPr lang="es-CO" dirty="0"/>
          </a:p>
          <a:p>
            <a:r>
              <a:rPr lang="es-CO" dirty="0"/>
              <a:t>Resolver </a:t>
            </a:r>
            <a:r>
              <a:rPr lang="es-CO" b="1" i="1" dirty="0"/>
              <a:t>cualquier problema</a:t>
            </a:r>
            <a:r>
              <a:rPr lang="es-CO" dirty="0"/>
              <a:t> o alcanzar cualquier objetivo que pueda ser ejecutado a través de computadoras.</a:t>
            </a:r>
          </a:p>
          <a:p>
            <a:endParaRPr lang="es-CO" dirty="0"/>
          </a:p>
          <a:p>
            <a:r>
              <a:rPr lang="es-CO" dirty="0"/>
              <a:t>No solamente cualquier objetivo computacional, si no que también bajo </a:t>
            </a:r>
            <a:r>
              <a:rPr lang="es-CO" b="1" i="1" dirty="0"/>
              <a:t>cualquier lenguaje de programación.</a:t>
            </a:r>
            <a:endParaRPr lang="es-CO" dirty="0"/>
          </a:p>
        </p:txBody>
      </p:sp>
    </p:spTree>
    <p:extLst>
      <p:ext uri="{BB962C8B-B14F-4D97-AF65-F5344CB8AC3E}">
        <p14:creationId xmlns:p14="http://schemas.microsoft.com/office/powerpoint/2010/main" val="787021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12" name="Rectángulo 11">
            <a:extLst>
              <a:ext uri="{FF2B5EF4-FFF2-40B4-BE49-F238E27FC236}">
                <a16:creationId xmlns:a16="http://schemas.microsoft.com/office/drawing/2014/main" id="{93B87F60-7177-C64F-A89A-B37537026A0C}"/>
              </a:ext>
            </a:extLst>
          </p:cNvPr>
          <p:cNvSpPr/>
          <p:nvPr/>
        </p:nvSpPr>
        <p:spPr>
          <a:xfrm>
            <a:off x="4660148" y="1715772"/>
            <a:ext cx="2871704" cy="960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Decisión</a:t>
            </a:r>
            <a:endParaRPr lang="es-CO" b="1" dirty="0"/>
          </a:p>
        </p:txBody>
      </p:sp>
      <p:sp>
        <p:nvSpPr>
          <p:cNvPr id="13" name="Marcador de contenido 2">
            <a:extLst>
              <a:ext uri="{FF2B5EF4-FFF2-40B4-BE49-F238E27FC236}">
                <a16:creationId xmlns:a16="http://schemas.microsoft.com/office/drawing/2014/main" id="{8C3AB4FE-7E20-324C-82D3-6FA73CAAF851}"/>
              </a:ext>
            </a:extLst>
          </p:cNvPr>
          <p:cNvSpPr txBox="1">
            <a:spLocks noGrp="1"/>
          </p:cNvSpPr>
          <p:nvPr>
            <p:ph idx="1"/>
          </p:nvPr>
        </p:nvSpPr>
        <p:spPr>
          <a:xfrm>
            <a:off x="838198" y="3142983"/>
            <a:ext cx="10515600" cy="228780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u="none">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Posibles variantes en las secuencias, planes diferentes (pueden implicar ventajas y desventajas).</a:t>
            </a:r>
          </a:p>
          <a:p>
            <a:endParaRPr lang="es-CO" dirty="0"/>
          </a:p>
          <a:p>
            <a:r>
              <a:rPr lang="es-CO" dirty="0"/>
              <a:t>La decisión se da siempre que usted tenga que </a:t>
            </a:r>
            <a:r>
              <a:rPr lang="es-CO" b="1" dirty="0"/>
              <a:t>escoger de entre, por lo menos, dos caminos lógicos. </a:t>
            </a:r>
          </a:p>
        </p:txBody>
      </p:sp>
    </p:spTree>
    <p:extLst>
      <p:ext uri="{BB962C8B-B14F-4D97-AF65-F5344CB8AC3E}">
        <p14:creationId xmlns:p14="http://schemas.microsoft.com/office/powerpoint/2010/main" val="1475943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pic>
        <p:nvPicPr>
          <p:cNvPr id="8" name="Marcador de contenido 7" descr="Imagen que contiene firmar, caja, tabla, computadora&#10;&#10;Descripción generada automáticamente">
            <a:extLst>
              <a:ext uri="{FF2B5EF4-FFF2-40B4-BE49-F238E27FC236}">
                <a16:creationId xmlns:a16="http://schemas.microsoft.com/office/drawing/2014/main" id="{009E96BF-A015-7A4A-B51B-DD89830151B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390"/>
          <a:stretch/>
        </p:blipFill>
        <p:spPr>
          <a:xfrm>
            <a:off x="6185688" y="1687003"/>
            <a:ext cx="4397454" cy="4351338"/>
          </a:xfrm>
          <a:prstGeom prst="rect">
            <a:avLst/>
          </a:prstGeom>
          <a:ln>
            <a:solidFill>
              <a:srgbClr val="FF0000"/>
            </a:solidFill>
          </a:ln>
        </p:spPr>
      </p:pic>
      <p:sp>
        <p:nvSpPr>
          <p:cNvPr id="9" name="Rectángulo 8">
            <a:extLst>
              <a:ext uri="{FF2B5EF4-FFF2-40B4-BE49-F238E27FC236}">
                <a16:creationId xmlns:a16="http://schemas.microsoft.com/office/drawing/2014/main" id="{84DAB241-995C-E742-9CFE-590070861820}"/>
              </a:ext>
            </a:extLst>
          </p:cNvPr>
          <p:cNvSpPr/>
          <p:nvPr/>
        </p:nvSpPr>
        <p:spPr>
          <a:xfrm>
            <a:off x="1872669" y="3429000"/>
            <a:ext cx="2440350" cy="86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3. Ciclos</a:t>
            </a:r>
            <a:endParaRPr lang="es-CO" b="1" dirty="0"/>
          </a:p>
        </p:txBody>
      </p:sp>
    </p:spTree>
    <p:extLst>
      <p:ext uri="{BB962C8B-B14F-4D97-AF65-F5344CB8AC3E}">
        <p14:creationId xmlns:p14="http://schemas.microsoft.com/office/powerpoint/2010/main" val="256437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15" name="Marcador de contenido 2">
            <a:extLst>
              <a:ext uri="{FF2B5EF4-FFF2-40B4-BE49-F238E27FC236}">
                <a16:creationId xmlns:a16="http://schemas.microsoft.com/office/drawing/2014/main" id="{D044A771-4B18-3D4B-AEF5-F4D08AB6D935}"/>
              </a:ext>
            </a:extLst>
          </p:cNvPr>
          <p:cNvSpPr txBox="1">
            <a:spLocks noGrp="1"/>
          </p:cNvSpPr>
          <p:nvPr>
            <p:ph idx="1"/>
          </p:nvPr>
        </p:nvSpPr>
        <p:spPr>
          <a:xfrm>
            <a:off x="838200" y="3272461"/>
            <a:ext cx="10515600" cy="241604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u="none">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Se requiere realizar las secuencias más de una vez.</a:t>
            </a:r>
          </a:p>
          <a:p>
            <a:r>
              <a:rPr lang="es-CO" dirty="0"/>
              <a:t>Se requiere tomar decisiones más de una vez.</a:t>
            </a:r>
          </a:p>
          <a:p>
            <a:r>
              <a:rPr lang="es-CO" dirty="0"/>
              <a:t>Estructura que nos permite </a:t>
            </a:r>
            <a:r>
              <a:rPr lang="es-CO" b="1" dirty="0"/>
              <a:t>repetir una o varias acciones una cantidad definida de veces. </a:t>
            </a:r>
          </a:p>
          <a:p>
            <a:endParaRPr lang="es-CO" dirty="0"/>
          </a:p>
        </p:txBody>
      </p:sp>
      <p:sp>
        <p:nvSpPr>
          <p:cNvPr id="16" name="Rectángulo 15">
            <a:extLst>
              <a:ext uri="{FF2B5EF4-FFF2-40B4-BE49-F238E27FC236}">
                <a16:creationId xmlns:a16="http://schemas.microsoft.com/office/drawing/2014/main" id="{D5002E49-4318-664D-A17D-1D1826E8770F}"/>
              </a:ext>
            </a:extLst>
          </p:cNvPr>
          <p:cNvSpPr/>
          <p:nvPr/>
        </p:nvSpPr>
        <p:spPr>
          <a:xfrm>
            <a:off x="5001011" y="1817225"/>
            <a:ext cx="2189977" cy="931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3. Ciclos</a:t>
            </a:r>
            <a:endParaRPr lang="es-CO" b="1" dirty="0"/>
          </a:p>
        </p:txBody>
      </p:sp>
    </p:spTree>
    <p:extLst>
      <p:ext uri="{BB962C8B-B14F-4D97-AF65-F5344CB8AC3E}">
        <p14:creationId xmlns:p14="http://schemas.microsoft.com/office/powerpoint/2010/main" val="37901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1872669" y="33690"/>
            <a:ext cx="7699594"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Consideraciones Algorítmicas – Pensamiento Humano</a:t>
            </a:r>
          </a:p>
        </p:txBody>
      </p:sp>
      <p:sp>
        <p:nvSpPr>
          <p:cNvPr id="9" name="Marcador de contenido 2">
            <a:extLst>
              <a:ext uri="{FF2B5EF4-FFF2-40B4-BE49-F238E27FC236}">
                <a16:creationId xmlns:a16="http://schemas.microsoft.com/office/drawing/2014/main" id="{5F24E6BD-5CB2-804A-ABF6-C3A507F3F0F3}"/>
              </a:ext>
            </a:extLst>
          </p:cNvPr>
          <p:cNvSpPr txBox="1">
            <a:spLocks noGrp="1"/>
          </p:cNvSpPr>
          <p:nvPr>
            <p:ph idx="1"/>
          </p:nvPr>
        </p:nvSpPr>
        <p:spPr>
          <a:xfrm>
            <a:off x="838200" y="4221585"/>
            <a:ext cx="10515600" cy="1771767"/>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u="none">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Tomar una decisión depende de una </a:t>
            </a:r>
            <a:r>
              <a:rPr lang="es-CO" b="1" dirty="0"/>
              <a:t>determinada condición</a:t>
            </a:r>
            <a:r>
              <a:rPr lang="es-CO" dirty="0"/>
              <a:t> y que </a:t>
            </a:r>
            <a:r>
              <a:rPr lang="es-CO" b="1" dirty="0"/>
              <a:t>repetir un conjunto de acciones</a:t>
            </a:r>
            <a:r>
              <a:rPr lang="es-CO" dirty="0"/>
              <a:t> depende de que se </a:t>
            </a:r>
            <a:r>
              <a:rPr lang="es-CO" b="1" dirty="0"/>
              <a:t>cumpla o se deje de cumplir igualmente una condición.</a:t>
            </a:r>
            <a:r>
              <a:rPr lang="es-CO" dirty="0"/>
              <a:t> </a:t>
            </a:r>
          </a:p>
          <a:p>
            <a:endParaRPr lang="es-CO" dirty="0"/>
          </a:p>
        </p:txBody>
      </p:sp>
      <p:sp>
        <p:nvSpPr>
          <p:cNvPr id="10" name="Rectángulo 9">
            <a:extLst>
              <a:ext uri="{FF2B5EF4-FFF2-40B4-BE49-F238E27FC236}">
                <a16:creationId xmlns:a16="http://schemas.microsoft.com/office/drawing/2014/main" id="{1FB6A66D-884D-9644-BBF6-87BD6ED0985D}"/>
              </a:ext>
            </a:extLst>
          </p:cNvPr>
          <p:cNvSpPr/>
          <p:nvPr/>
        </p:nvSpPr>
        <p:spPr>
          <a:xfrm>
            <a:off x="7097364" y="3214832"/>
            <a:ext cx="2474899" cy="689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3. Ciclos</a:t>
            </a:r>
            <a:endParaRPr lang="es-CO" b="1" dirty="0"/>
          </a:p>
        </p:txBody>
      </p:sp>
      <p:sp>
        <p:nvSpPr>
          <p:cNvPr id="12" name="Rectángulo 11">
            <a:extLst>
              <a:ext uri="{FF2B5EF4-FFF2-40B4-BE49-F238E27FC236}">
                <a16:creationId xmlns:a16="http://schemas.microsoft.com/office/drawing/2014/main" id="{B4CB98F9-26ED-664C-9CB6-A4C708A33506}"/>
              </a:ext>
            </a:extLst>
          </p:cNvPr>
          <p:cNvSpPr/>
          <p:nvPr/>
        </p:nvSpPr>
        <p:spPr>
          <a:xfrm>
            <a:off x="2142654" y="1816676"/>
            <a:ext cx="5397003" cy="689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1. Secuencia Acciones</a:t>
            </a:r>
            <a:endParaRPr lang="es-CO" b="1" dirty="0"/>
          </a:p>
        </p:txBody>
      </p:sp>
      <p:sp>
        <p:nvSpPr>
          <p:cNvPr id="13" name="Rectángulo 12">
            <a:extLst>
              <a:ext uri="{FF2B5EF4-FFF2-40B4-BE49-F238E27FC236}">
                <a16:creationId xmlns:a16="http://schemas.microsoft.com/office/drawing/2014/main" id="{014AFFB0-5370-8742-9DF4-2E1BF4F34D1D}"/>
              </a:ext>
            </a:extLst>
          </p:cNvPr>
          <p:cNvSpPr/>
          <p:nvPr/>
        </p:nvSpPr>
        <p:spPr>
          <a:xfrm>
            <a:off x="5667758" y="2511567"/>
            <a:ext cx="2859212" cy="689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t>2. Decisión</a:t>
            </a:r>
            <a:endParaRPr lang="es-CO" b="1" dirty="0"/>
          </a:p>
        </p:txBody>
      </p:sp>
    </p:spTree>
    <p:extLst>
      <p:ext uri="{BB962C8B-B14F-4D97-AF65-F5344CB8AC3E}">
        <p14:creationId xmlns:p14="http://schemas.microsoft.com/office/powerpoint/2010/main" val="441231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0"/>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Estructuras Básicas: Expresión Técnica</a:t>
            </a:r>
          </a:p>
        </p:txBody>
      </p:sp>
      <p:sp>
        <p:nvSpPr>
          <p:cNvPr id="9" name="Marcador de contenido 2">
            <a:extLst>
              <a:ext uri="{FF2B5EF4-FFF2-40B4-BE49-F238E27FC236}">
                <a16:creationId xmlns:a16="http://schemas.microsoft.com/office/drawing/2014/main" id="{F535ED96-E48A-7748-AEC1-6E44EF91D447}"/>
              </a:ext>
            </a:extLst>
          </p:cNvPr>
          <p:cNvSpPr txBox="1">
            <a:spLocks noGrp="1"/>
          </p:cNvSpPr>
          <p:nvPr>
            <p:ph idx="1"/>
          </p:nvPr>
        </p:nvSpPr>
        <p:spPr>
          <a:xfrm>
            <a:off x="190017" y="1926380"/>
            <a:ext cx="10515600" cy="228780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Patrones técnicos que permitan </a:t>
            </a:r>
            <a:r>
              <a:rPr lang="es-CO" b="1" i="1" dirty="0"/>
              <a:t>describir las ideas lógicas de una manera uniforme.</a:t>
            </a:r>
          </a:p>
          <a:p>
            <a:endParaRPr lang="es-CO" dirty="0"/>
          </a:p>
          <a:p>
            <a:r>
              <a:rPr lang="es-CO" dirty="0"/>
              <a:t>Se han desarrollado unos esquemas que nos van a permitir escribir las estructuras mencionadas anteriormente. </a:t>
            </a:r>
          </a:p>
        </p:txBody>
      </p:sp>
      <p:pic>
        <p:nvPicPr>
          <p:cNvPr id="8" name="Imagen 7">
            <a:extLst>
              <a:ext uri="{FF2B5EF4-FFF2-40B4-BE49-F238E27FC236}">
                <a16:creationId xmlns:a16="http://schemas.microsoft.com/office/drawing/2014/main" id="{CE511106-74A0-7D45-9983-D7807D50966E}"/>
              </a:ext>
            </a:extLst>
          </p:cNvPr>
          <p:cNvPicPr>
            <a:picLocks noChangeAspect="1"/>
          </p:cNvPicPr>
          <p:nvPr/>
        </p:nvPicPr>
        <p:blipFill>
          <a:blip r:embed="rId3"/>
          <a:stretch>
            <a:fillRect/>
          </a:stretch>
        </p:blipFill>
        <p:spPr>
          <a:xfrm>
            <a:off x="8990958" y="4132162"/>
            <a:ext cx="2514316" cy="2514316"/>
          </a:xfrm>
          <a:prstGeom prst="rect">
            <a:avLst/>
          </a:prstGeom>
        </p:spPr>
      </p:pic>
    </p:spTree>
    <p:extLst>
      <p:ext uri="{BB962C8B-B14F-4D97-AF65-F5344CB8AC3E}">
        <p14:creationId xmlns:p14="http://schemas.microsoft.com/office/powerpoint/2010/main" val="717810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2" y="304698"/>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p>
        </p:txBody>
      </p:sp>
      <p:sp>
        <p:nvSpPr>
          <p:cNvPr id="10" name="Marcador de contenido 2">
            <a:extLst>
              <a:ext uri="{FF2B5EF4-FFF2-40B4-BE49-F238E27FC236}">
                <a16:creationId xmlns:a16="http://schemas.microsoft.com/office/drawing/2014/main" id="{F66705A6-8A71-0142-B965-9A3A67C9B73C}"/>
              </a:ext>
            </a:extLst>
          </p:cNvPr>
          <p:cNvSpPr txBox="1">
            <a:spLocks noGrp="1"/>
          </p:cNvSpPr>
          <p:nvPr>
            <p:ph idx="1"/>
          </p:nvPr>
        </p:nvSpPr>
        <p:spPr>
          <a:xfrm>
            <a:off x="4606724" y="1942062"/>
            <a:ext cx="7186914" cy="3451201"/>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Para escribir una secuencia de órdenes o acciones todo lo que tiene que hacer es colocar una nueva orden o una nueva acción después de la última que haya colocado. </a:t>
            </a:r>
          </a:p>
          <a:p>
            <a:endParaRPr lang="es-CO" dirty="0"/>
          </a:p>
          <a:p>
            <a:r>
              <a:rPr lang="es-CO" dirty="0"/>
              <a:t>La secuencialidad y la ordinalidad expresa el orden lógico en el que se deben ejecutar las acciones.</a:t>
            </a:r>
          </a:p>
        </p:txBody>
      </p:sp>
      <p:pic>
        <p:nvPicPr>
          <p:cNvPr id="7" name="Imagen 6">
            <a:extLst>
              <a:ext uri="{FF2B5EF4-FFF2-40B4-BE49-F238E27FC236}">
                <a16:creationId xmlns:a16="http://schemas.microsoft.com/office/drawing/2014/main" id="{DFA284E4-BDAC-DD45-82F2-80EED300D748}"/>
              </a:ext>
            </a:extLst>
          </p:cNvPr>
          <p:cNvPicPr>
            <a:picLocks noChangeAspect="1"/>
          </p:cNvPicPr>
          <p:nvPr/>
        </p:nvPicPr>
        <p:blipFill>
          <a:blip r:embed="rId3"/>
          <a:stretch>
            <a:fillRect/>
          </a:stretch>
        </p:blipFill>
        <p:spPr>
          <a:xfrm>
            <a:off x="857170" y="2284810"/>
            <a:ext cx="2765706" cy="2765706"/>
          </a:xfrm>
          <a:prstGeom prst="rect">
            <a:avLst/>
          </a:prstGeom>
        </p:spPr>
      </p:pic>
    </p:spTree>
    <p:extLst>
      <p:ext uri="{BB962C8B-B14F-4D97-AF65-F5344CB8AC3E}">
        <p14:creationId xmlns:p14="http://schemas.microsoft.com/office/powerpoint/2010/main" val="2330665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120883"/>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br>
              <a:rPr lang="es-CO" dirty="0"/>
            </a:br>
            <a:r>
              <a:rPr lang="es-CO" dirty="0"/>
              <a:t>Ejemplo 1</a:t>
            </a:r>
          </a:p>
        </p:txBody>
      </p:sp>
      <p:sp>
        <p:nvSpPr>
          <p:cNvPr id="12" name="Marcador de contenido 2">
            <a:extLst>
              <a:ext uri="{FF2B5EF4-FFF2-40B4-BE49-F238E27FC236}">
                <a16:creationId xmlns:a16="http://schemas.microsoft.com/office/drawing/2014/main" id="{DD3CF1D3-D46F-0641-8D31-09A1B31BBD73}"/>
              </a:ext>
            </a:extLst>
          </p:cNvPr>
          <p:cNvSpPr txBox="1">
            <a:spLocks noGrp="1"/>
          </p:cNvSpPr>
          <p:nvPr>
            <p:ph idx="1"/>
          </p:nvPr>
        </p:nvSpPr>
        <p:spPr>
          <a:xfrm>
            <a:off x="490847" y="2369749"/>
            <a:ext cx="5399267" cy="2806922"/>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Desarrollar un algoritmo que nos permita asomarnos a la ventana, pero vamos a asumir que la ventana a donde nos queremos asomar ya está abierta y que no estamos muy distantes de la ventana.</a:t>
            </a:r>
          </a:p>
        </p:txBody>
      </p:sp>
      <p:pic>
        <p:nvPicPr>
          <p:cNvPr id="13" name="Imagen 12" descr="Vista desde la ventana de una casa&#10;&#10;Descripción generada automáticamente">
            <a:extLst>
              <a:ext uri="{FF2B5EF4-FFF2-40B4-BE49-F238E27FC236}">
                <a16:creationId xmlns:a16="http://schemas.microsoft.com/office/drawing/2014/main" id="{10019134-3770-BE4D-8B2B-74C8DC882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356" y="1884775"/>
            <a:ext cx="5035827" cy="3776870"/>
          </a:xfrm>
          <a:prstGeom prst="rect">
            <a:avLst/>
          </a:prstGeom>
        </p:spPr>
      </p:pic>
    </p:spTree>
    <p:extLst>
      <p:ext uri="{BB962C8B-B14F-4D97-AF65-F5344CB8AC3E}">
        <p14:creationId xmlns:p14="http://schemas.microsoft.com/office/powerpoint/2010/main" val="1777857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120883"/>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br>
              <a:rPr lang="es-CO" dirty="0"/>
            </a:br>
            <a:r>
              <a:rPr lang="es-CO" dirty="0"/>
              <a:t>Ejemplo 1</a:t>
            </a:r>
          </a:p>
        </p:txBody>
      </p:sp>
      <p:pic>
        <p:nvPicPr>
          <p:cNvPr id="8" name="Marcador de contenido 5" descr="Imagen que contiene interior, pájaro, ave&#10;&#10;Descripción generada automáticamente">
            <a:extLst>
              <a:ext uri="{FF2B5EF4-FFF2-40B4-BE49-F238E27FC236}">
                <a16:creationId xmlns:a16="http://schemas.microsoft.com/office/drawing/2014/main" id="{BA197DD2-AA92-B144-9DEB-C67178470A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5547" y="1874697"/>
            <a:ext cx="10300906" cy="3646216"/>
          </a:xfrm>
          <a:ln>
            <a:solidFill>
              <a:schemeClr val="accent1"/>
            </a:solidFill>
          </a:ln>
        </p:spPr>
      </p:pic>
    </p:spTree>
    <p:extLst>
      <p:ext uri="{BB962C8B-B14F-4D97-AF65-F5344CB8AC3E}">
        <p14:creationId xmlns:p14="http://schemas.microsoft.com/office/powerpoint/2010/main" val="1426168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120883"/>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br>
              <a:rPr lang="es-CO" dirty="0"/>
            </a:br>
            <a:r>
              <a:rPr lang="es-CO" dirty="0"/>
              <a:t>Ejemplo 2</a:t>
            </a:r>
          </a:p>
        </p:txBody>
      </p:sp>
      <p:pic>
        <p:nvPicPr>
          <p:cNvPr id="6" name="Imagen 5" descr="Imagen que contiene blanco, hombre&#10;&#10;Descripción generada automáticamente">
            <a:extLst>
              <a:ext uri="{FF2B5EF4-FFF2-40B4-BE49-F238E27FC236}">
                <a16:creationId xmlns:a16="http://schemas.microsoft.com/office/drawing/2014/main" id="{2664FA11-79F5-A445-A47F-09FD8A5E8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9" y="1860118"/>
            <a:ext cx="4300329" cy="3960083"/>
          </a:xfrm>
          <a:prstGeom prst="rect">
            <a:avLst/>
          </a:prstGeom>
        </p:spPr>
      </p:pic>
      <p:sp>
        <p:nvSpPr>
          <p:cNvPr id="14" name="Marcador de contenido 2">
            <a:extLst>
              <a:ext uri="{FF2B5EF4-FFF2-40B4-BE49-F238E27FC236}">
                <a16:creationId xmlns:a16="http://schemas.microsoft.com/office/drawing/2014/main" id="{B8E082ED-C12C-3941-85EC-3DABD0230759}"/>
              </a:ext>
            </a:extLst>
          </p:cNvPr>
          <p:cNvSpPr txBox="1">
            <a:spLocks noGrp="1"/>
          </p:cNvSpPr>
          <p:nvPr>
            <p:ph idx="1"/>
          </p:nvPr>
        </p:nvSpPr>
        <p:spPr>
          <a:xfrm>
            <a:off x="805070" y="2413337"/>
            <a:ext cx="5290929" cy="2031325"/>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Realizar un algoritmo para colocarnos una camisa (asumimos que la camisa está en nuestro ropero doblada y abrochada).</a:t>
            </a:r>
          </a:p>
        </p:txBody>
      </p:sp>
    </p:spTree>
    <p:extLst>
      <p:ext uri="{BB962C8B-B14F-4D97-AF65-F5344CB8AC3E}">
        <p14:creationId xmlns:p14="http://schemas.microsoft.com/office/powerpoint/2010/main" val="2775469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120883"/>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br>
              <a:rPr lang="es-CO" dirty="0"/>
            </a:br>
            <a:r>
              <a:rPr lang="es-CO" dirty="0"/>
              <a:t>Ejemplo 2</a:t>
            </a:r>
          </a:p>
        </p:txBody>
      </p:sp>
      <p:pic>
        <p:nvPicPr>
          <p:cNvPr id="8" name="Marcador de contenido 6" descr="Imagen que contiene pájaro, ave&#10;&#10;Descripción generada automáticamente">
            <a:extLst>
              <a:ext uri="{FF2B5EF4-FFF2-40B4-BE49-F238E27FC236}">
                <a16:creationId xmlns:a16="http://schemas.microsoft.com/office/drawing/2014/main" id="{5884CC38-9669-174C-A205-61101D6562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082" y="1825625"/>
            <a:ext cx="7535836" cy="4351338"/>
          </a:xfrm>
          <a:ln>
            <a:solidFill>
              <a:schemeClr val="accent1"/>
            </a:solidFill>
          </a:ln>
        </p:spPr>
      </p:pic>
    </p:spTree>
    <p:extLst>
      <p:ext uri="{BB962C8B-B14F-4D97-AF65-F5344CB8AC3E}">
        <p14:creationId xmlns:p14="http://schemas.microsoft.com/office/powerpoint/2010/main" val="8594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5436AAF-1193-CE4B-8ABF-1945CABA07F1}"/>
              </a:ext>
            </a:extLst>
          </p:cNvPr>
          <p:cNvSpPr>
            <a:spLocks noGrp="1"/>
          </p:cNvSpPr>
          <p:nvPr>
            <p:ph type="title"/>
          </p:nvPr>
        </p:nvSpPr>
        <p:spPr>
          <a:xfrm>
            <a:off x="2747675" y="282140"/>
            <a:ext cx="6198618" cy="701731"/>
          </a:xfrm>
          <a:noFill/>
        </p:spPr>
        <p:txBody>
          <a:bodyPr wrap="square" rtlCol="0">
            <a:spAutoFit/>
          </a:bodyPr>
          <a:lstStyle/>
          <a:p>
            <a:pPr algn="ctr"/>
            <a:r>
              <a:rPr lang="es-CO" dirty="0">
                <a:solidFill>
                  <a:srgbClr val="FF0062"/>
                </a:solidFill>
                <a:latin typeface="Volkswagen Serial" panose="02000000000000000000" pitchFamily="2" charset="77"/>
                <a:ea typeface="+mn-ea"/>
                <a:cs typeface="+mn-cs"/>
              </a:rPr>
              <a:t>Lógica de Programación</a:t>
            </a:r>
          </a:p>
        </p:txBody>
      </p:sp>
      <p:sp>
        <p:nvSpPr>
          <p:cNvPr id="12" name="Marcador de contenido 2">
            <a:extLst>
              <a:ext uri="{FF2B5EF4-FFF2-40B4-BE49-F238E27FC236}">
                <a16:creationId xmlns:a16="http://schemas.microsoft.com/office/drawing/2014/main" id="{F86F94FA-EC8F-4341-B891-8D8198A5E78C}"/>
              </a:ext>
            </a:extLst>
          </p:cNvPr>
          <p:cNvSpPr txBox="1">
            <a:spLocks noGrp="1"/>
          </p:cNvSpPr>
          <p:nvPr>
            <p:ph idx="1"/>
          </p:nvPr>
        </p:nvSpPr>
        <p:spPr>
          <a:xfrm>
            <a:off x="243591" y="1870791"/>
            <a:ext cx="9100107" cy="3707682"/>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i="1" dirty="0"/>
              <a:t>“Buscar soluciones muy lógicas utilizando unos conceptos muy sencillos”</a:t>
            </a:r>
          </a:p>
          <a:p>
            <a:endParaRPr lang="es-CO" dirty="0"/>
          </a:p>
          <a:p>
            <a:r>
              <a:rPr lang="es-CO" i="1" dirty="0"/>
              <a:t>“La lógica de programación es la unión de muchos (pero muchos) conceptos sencillos para el diseño de soluciones muy (pero muy) lógicas”</a:t>
            </a:r>
          </a:p>
          <a:p>
            <a:pPr marL="0" indent="0">
              <a:buNone/>
            </a:pPr>
            <a:r>
              <a:rPr lang="es-CO" dirty="0"/>
              <a:t>			</a:t>
            </a:r>
          </a:p>
          <a:p>
            <a:pPr marL="0" indent="0">
              <a:buNone/>
            </a:pPr>
            <a:r>
              <a:rPr lang="es-CO" dirty="0"/>
              <a:t>				</a:t>
            </a:r>
            <a:r>
              <a:rPr lang="es-CO" b="1" i="1" dirty="0"/>
              <a:t>Ph.D. Omar Iván Trejos Buriticá</a:t>
            </a:r>
          </a:p>
        </p:txBody>
      </p:sp>
      <p:pic>
        <p:nvPicPr>
          <p:cNvPr id="13" name="Imagen 12">
            <a:extLst>
              <a:ext uri="{FF2B5EF4-FFF2-40B4-BE49-F238E27FC236}">
                <a16:creationId xmlns:a16="http://schemas.microsoft.com/office/drawing/2014/main" id="{98AB503F-F81B-D146-9A67-0FF0048773B0}"/>
              </a:ext>
            </a:extLst>
          </p:cNvPr>
          <p:cNvPicPr>
            <a:picLocks noChangeAspect="1"/>
          </p:cNvPicPr>
          <p:nvPr/>
        </p:nvPicPr>
        <p:blipFill rotWithShape="1">
          <a:blip r:embed="rId3"/>
          <a:srcRect l="9465" t="5493" r="7026" b="7926"/>
          <a:stretch/>
        </p:blipFill>
        <p:spPr>
          <a:xfrm>
            <a:off x="9690539" y="1195103"/>
            <a:ext cx="2154620" cy="2233897"/>
          </a:xfrm>
          <a:prstGeom prst="rect">
            <a:avLst/>
          </a:prstGeom>
        </p:spPr>
      </p:pic>
    </p:spTree>
    <p:extLst>
      <p:ext uri="{BB962C8B-B14F-4D97-AF65-F5344CB8AC3E}">
        <p14:creationId xmlns:p14="http://schemas.microsoft.com/office/powerpoint/2010/main" val="1232220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120883"/>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Secuencias de Órdenes</a:t>
            </a:r>
            <a:br>
              <a:rPr lang="es-CO" dirty="0"/>
            </a:br>
            <a:r>
              <a:rPr lang="es-CO" dirty="0"/>
              <a:t>Observaciones</a:t>
            </a:r>
          </a:p>
        </p:txBody>
      </p:sp>
      <p:sp>
        <p:nvSpPr>
          <p:cNvPr id="9" name="Marcador de contenido 2">
            <a:extLst>
              <a:ext uri="{FF2B5EF4-FFF2-40B4-BE49-F238E27FC236}">
                <a16:creationId xmlns:a16="http://schemas.microsoft.com/office/drawing/2014/main" id="{410D8498-BB50-7542-92EB-8DC9BCD789A6}"/>
              </a:ext>
            </a:extLst>
          </p:cNvPr>
          <p:cNvSpPr txBox="1">
            <a:spLocks noGrp="1"/>
          </p:cNvSpPr>
          <p:nvPr>
            <p:ph idx="1"/>
          </p:nvPr>
        </p:nvSpPr>
        <p:spPr>
          <a:xfrm>
            <a:off x="838200" y="1825625"/>
            <a:ext cx="10515600" cy="3707682"/>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En cuestión de algoritmos el </a:t>
            </a:r>
            <a:r>
              <a:rPr lang="es-CO" b="1" i="1" dirty="0"/>
              <a:t>orden de los factores sí altera el resultado.</a:t>
            </a:r>
          </a:p>
          <a:p>
            <a:endParaRPr lang="es-CO" dirty="0"/>
          </a:p>
          <a:p>
            <a:r>
              <a:rPr lang="es-CO" dirty="0"/>
              <a:t>La secuencia parece trivial, sin embargo, los </a:t>
            </a:r>
            <a:r>
              <a:rPr lang="es-CO" b="1" i="1" dirty="0"/>
              <a:t>errores en secuencia</a:t>
            </a:r>
            <a:r>
              <a:rPr lang="es-CO" dirty="0"/>
              <a:t> suelen ser </a:t>
            </a:r>
            <a:r>
              <a:rPr lang="es-CO" b="1" i="1" dirty="0"/>
              <a:t>difíciles de detectar</a:t>
            </a:r>
            <a:r>
              <a:rPr lang="es-CO" dirty="0"/>
              <a:t> al depurar un algoritmo codificado en un lenguaje de programación.</a:t>
            </a:r>
          </a:p>
          <a:p>
            <a:endParaRPr lang="es-CO" dirty="0"/>
          </a:p>
          <a:p>
            <a:endParaRPr lang="es-CO" dirty="0"/>
          </a:p>
        </p:txBody>
      </p:sp>
      <p:pic>
        <p:nvPicPr>
          <p:cNvPr id="8" name="Imagen 7">
            <a:extLst>
              <a:ext uri="{FF2B5EF4-FFF2-40B4-BE49-F238E27FC236}">
                <a16:creationId xmlns:a16="http://schemas.microsoft.com/office/drawing/2014/main" id="{B58967CD-3CEE-4041-9799-AC4E6DACAD51}"/>
              </a:ext>
            </a:extLst>
          </p:cNvPr>
          <p:cNvPicPr>
            <a:picLocks noChangeAspect="1"/>
          </p:cNvPicPr>
          <p:nvPr/>
        </p:nvPicPr>
        <p:blipFill>
          <a:blip r:embed="rId3"/>
          <a:stretch>
            <a:fillRect/>
          </a:stretch>
        </p:blipFill>
        <p:spPr>
          <a:xfrm>
            <a:off x="8529899" y="4462323"/>
            <a:ext cx="2141968" cy="2141968"/>
          </a:xfrm>
          <a:prstGeom prst="rect">
            <a:avLst/>
          </a:prstGeom>
        </p:spPr>
      </p:pic>
    </p:spTree>
    <p:extLst>
      <p:ext uri="{BB962C8B-B14F-4D97-AF65-F5344CB8AC3E}">
        <p14:creationId xmlns:p14="http://schemas.microsoft.com/office/powerpoint/2010/main" val="1629886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97701" y="425581"/>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p>
        </p:txBody>
      </p:sp>
      <p:sp>
        <p:nvSpPr>
          <p:cNvPr id="10" name="Marcador de contenido 2">
            <a:extLst>
              <a:ext uri="{FF2B5EF4-FFF2-40B4-BE49-F238E27FC236}">
                <a16:creationId xmlns:a16="http://schemas.microsoft.com/office/drawing/2014/main" id="{30CA1E60-6B0A-3042-B407-B4BE644F0118}"/>
              </a:ext>
            </a:extLst>
          </p:cNvPr>
          <p:cNvSpPr txBox="1">
            <a:spLocks noGrp="1"/>
          </p:cNvSpPr>
          <p:nvPr>
            <p:ph idx="1"/>
          </p:nvPr>
        </p:nvSpPr>
        <p:spPr>
          <a:xfrm>
            <a:off x="369494" y="1811155"/>
            <a:ext cx="7883254" cy="2675604"/>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Siempre que tengamos que utilizar la estructura de </a:t>
            </a:r>
            <a:r>
              <a:rPr lang="es-CO" b="1" i="1" dirty="0"/>
              <a:t>Decisiones</a:t>
            </a:r>
            <a:r>
              <a:rPr lang="es-CO" dirty="0"/>
              <a:t> vamos a depender de una </a:t>
            </a:r>
            <a:r>
              <a:rPr lang="es-CO" b="1" i="1" dirty="0"/>
              <a:t>condición</a:t>
            </a:r>
            <a:r>
              <a:rPr lang="es-CO" dirty="0"/>
              <a:t>. </a:t>
            </a:r>
          </a:p>
          <a:p>
            <a:endParaRPr lang="es-CO" dirty="0"/>
          </a:p>
          <a:p>
            <a:r>
              <a:rPr lang="es-CO" dirty="0"/>
              <a:t>La </a:t>
            </a:r>
            <a:r>
              <a:rPr lang="es-CO" b="1" i="1" dirty="0"/>
              <a:t>condición</a:t>
            </a:r>
            <a:r>
              <a:rPr lang="es-CO" dirty="0"/>
              <a:t> es la que nos permite que podamos decidir cuál es el </a:t>
            </a:r>
            <a:r>
              <a:rPr lang="es-CO" b="1" i="1" dirty="0"/>
              <a:t>camino lógico correcto a tomar</a:t>
            </a:r>
            <a:r>
              <a:rPr lang="es-CO" dirty="0"/>
              <a:t>. </a:t>
            </a:r>
          </a:p>
        </p:txBody>
      </p:sp>
      <p:pic>
        <p:nvPicPr>
          <p:cNvPr id="7" name="Imagen 6">
            <a:extLst>
              <a:ext uri="{FF2B5EF4-FFF2-40B4-BE49-F238E27FC236}">
                <a16:creationId xmlns:a16="http://schemas.microsoft.com/office/drawing/2014/main" id="{AC756710-50B1-884D-BA69-F9F09B4ABF1F}"/>
              </a:ext>
            </a:extLst>
          </p:cNvPr>
          <p:cNvPicPr>
            <a:picLocks noChangeAspect="1"/>
          </p:cNvPicPr>
          <p:nvPr/>
        </p:nvPicPr>
        <p:blipFill>
          <a:blip r:embed="rId3"/>
          <a:stretch>
            <a:fillRect/>
          </a:stretch>
        </p:blipFill>
        <p:spPr>
          <a:xfrm>
            <a:off x="8952374" y="3148957"/>
            <a:ext cx="2540000" cy="2540000"/>
          </a:xfrm>
          <a:prstGeom prst="rect">
            <a:avLst/>
          </a:prstGeom>
        </p:spPr>
      </p:pic>
    </p:spTree>
    <p:extLst>
      <p:ext uri="{BB962C8B-B14F-4D97-AF65-F5344CB8AC3E}">
        <p14:creationId xmlns:p14="http://schemas.microsoft.com/office/powerpoint/2010/main" val="880387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1</a:t>
            </a:r>
          </a:p>
        </p:txBody>
      </p:sp>
      <p:pic>
        <p:nvPicPr>
          <p:cNvPr id="13" name="Imagen 12" descr="Vista desde la ventana de una casa&#10;&#10;Descripción generada automáticamente">
            <a:extLst>
              <a:ext uri="{FF2B5EF4-FFF2-40B4-BE49-F238E27FC236}">
                <a16:creationId xmlns:a16="http://schemas.microsoft.com/office/drawing/2014/main" id="{10019134-3770-BE4D-8B2B-74C8DC882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357" y="2273700"/>
            <a:ext cx="3420322" cy="2565242"/>
          </a:xfrm>
          <a:prstGeom prst="rect">
            <a:avLst/>
          </a:prstGeom>
        </p:spPr>
      </p:pic>
      <p:sp>
        <p:nvSpPr>
          <p:cNvPr id="14" name="Marcador de contenido 2">
            <a:extLst>
              <a:ext uri="{FF2B5EF4-FFF2-40B4-BE49-F238E27FC236}">
                <a16:creationId xmlns:a16="http://schemas.microsoft.com/office/drawing/2014/main" id="{F0933B18-275F-8B48-A08B-ACF5F753EF5A}"/>
              </a:ext>
            </a:extLst>
          </p:cNvPr>
          <p:cNvSpPr txBox="1">
            <a:spLocks noGrp="1"/>
          </p:cNvSpPr>
          <p:nvPr>
            <p:ph idx="1"/>
          </p:nvPr>
        </p:nvSpPr>
        <p:spPr>
          <a:xfrm>
            <a:off x="0" y="1739286"/>
            <a:ext cx="7755038" cy="3839000"/>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Mismo algoritmo para asomarnos a una ventana, pero esta vez no le vamos a colocar las condiciones de que estamos cerca de la ventana y de que ésta está abierta. </a:t>
            </a:r>
          </a:p>
          <a:p>
            <a:endParaRPr lang="es-CO" dirty="0"/>
          </a:p>
          <a:p>
            <a:r>
              <a:rPr lang="es-CO" dirty="0"/>
              <a:t>Para ello vamos a incorporar una </a:t>
            </a:r>
            <a:r>
              <a:rPr lang="es-CO" b="1" i="1" dirty="0"/>
              <a:t>línea de decisión</a:t>
            </a:r>
            <a:r>
              <a:rPr lang="es-CO" dirty="0"/>
              <a:t> que nos permitan tener un algoritmo más genérico y que nos permita lograr mejor el objetivo. </a:t>
            </a:r>
          </a:p>
        </p:txBody>
      </p:sp>
    </p:spTree>
    <p:extLst>
      <p:ext uri="{BB962C8B-B14F-4D97-AF65-F5344CB8AC3E}">
        <p14:creationId xmlns:p14="http://schemas.microsoft.com/office/powerpoint/2010/main" val="1101903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1</a:t>
            </a:r>
          </a:p>
        </p:txBody>
      </p:sp>
      <p:pic>
        <p:nvPicPr>
          <p:cNvPr id="8" name="Marcador de contenido 6" descr="Imagen que contiene pájaro, ave&#10;&#10;Descripción generada automáticamente">
            <a:extLst>
              <a:ext uri="{FF2B5EF4-FFF2-40B4-BE49-F238E27FC236}">
                <a16:creationId xmlns:a16="http://schemas.microsoft.com/office/drawing/2014/main" id="{F737CC19-2BBB-E245-AB68-C688EE445A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0880" y="1790901"/>
            <a:ext cx="7990240" cy="4351338"/>
          </a:xfrm>
          <a:ln>
            <a:solidFill>
              <a:schemeClr val="accent1"/>
            </a:solidFill>
          </a:ln>
        </p:spPr>
      </p:pic>
    </p:spTree>
    <p:extLst>
      <p:ext uri="{BB962C8B-B14F-4D97-AF65-F5344CB8AC3E}">
        <p14:creationId xmlns:p14="http://schemas.microsoft.com/office/powerpoint/2010/main" val="166367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27220" y="118165"/>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1 - Observaciones</a:t>
            </a:r>
          </a:p>
        </p:txBody>
      </p:sp>
      <p:pic>
        <p:nvPicPr>
          <p:cNvPr id="8" name="Imagen 7">
            <a:extLst>
              <a:ext uri="{FF2B5EF4-FFF2-40B4-BE49-F238E27FC236}">
                <a16:creationId xmlns:a16="http://schemas.microsoft.com/office/drawing/2014/main" id="{B58967CD-3CEE-4041-9799-AC4E6DACAD51}"/>
              </a:ext>
            </a:extLst>
          </p:cNvPr>
          <p:cNvPicPr>
            <a:picLocks noChangeAspect="1"/>
          </p:cNvPicPr>
          <p:nvPr/>
        </p:nvPicPr>
        <p:blipFill>
          <a:blip r:embed="rId3"/>
          <a:stretch>
            <a:fillRect/>
          </a:stretch>
        </p:blipFill>
        <p:spPr>
          <a:xfrm>
            <a:off x="8529899" y="4462323"/>
            <a:ext cx="2141968" cy="2141968"/>
          </a:xfrm>
          <a:prstGeom prst="rect">
            <a:avLst/>
          </a:prstGeom>
        </p:spPr>
      </p:pic>
      <p:sp>
        <p:nvSpPr>
          <p:cNvPr id="13" name="Marcador de contenido 2">
            <a:extLst>
              <a:ext uri="{FF2B5EF4-FFF2-40B4-BE49-F238E27FC236}">
                <a16:creationId xmlns:a16="http://schemas.microsoft.com/office/drawing/2014/main" id="{3C634DEE-CCA2-4346-A429-BD212B88E44A}"/>
              </a:ext>
            </a:extLst>
          </p:cNvPr>
          <p:cNvSpPr txBox="1">
            <a:spLocks noGrp="1"/>
          </p:cNvSpPr>
          <p:nvPr>
            <p:ph idx="1"/>
          </p:nvPr>
        </p:nvSpPr>
        <p:spPr>
          <a:xfrm>
            <a:off x="838200" y="1825625"/>
            <a:ext cx="10515600" cy="4867999"/>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s-CO" dirty="0"/>
          </a:p>
          <a:p>
            <a:r>
              <a:rPr lang="es-CO" dirty="0"/>
              <a:t>El algoritmo ahora tiene unas condiciones que le permiten ser una secuencia de acciones más racional.</a:t>
            </a:r>
          </a:p>
          <a:p>
            <a:endParaRPr lang="es-CO" dirty="0"/>
          </a:p>
          <a:p>
            <a:r>
              <a:rPr lang="es-CO" dirty="0"/>
              <a:t>El algoritmo se convierte en algo más depurado y mucho más aproximado a la realidad.</a:t>
            </a:r>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2086185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27220" y="118165"/>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1 - Observaciones</a:t>
            </a:r>
          </a:p>
        </p:txBody>
      </p:sp>
      <p:pic>
        <p:nvPicPr>
          <p:cNvPr id="8" name="Imagen 7">
            <a:extLst>
              <a:ext uri="{FF2B5EF4-FFF2-40B4-BE49-F238E27FC236}">
                <a16:creationId xmlns:a16="http://schemas.microsoft.com/office/drawing/2014/main" id="{B58967CD-3CEE-4041-9799-AC4E6DACAD51}"/>
              </a:ext>
            </a:extLst>
          </p:cNvPr>
          <p:cNvPicPr>
            <a:picLocks noChangeAspect="1"/>
          </p:cNvPicPr>
          <p:nvPr/>
        </p:nvPicPr>
        <p:blipFill>
          <a:blip r:embed="rId3"/>
          <a:stretch>
            <a:fillRect/>
          </a:stretch>
        </p:blipFill>
        <p:spPr>
          <a:xfrm>
            <a:off x="8529899" y="4462323"/>
            <a:ext cx="2141968" cy="2141968"/>
          </a:xfrm>
          <a:prstGeom prst="rect">
            <a:avLst/>
          </a:prstGeom>
        </p:spPr>
      </p:pic>
      <p:sp>
        <p:nvSpPr>
          <p:cNvPr id="9" name="Marcador de contenido 2">
            <a:extLst>
              <a:ext uri="{FF2B5EF4-FFF2-40B4-BE49-F238E27FC236}">
                <a16:creationId xmlns:a16="http://schemas.microsoft.com/office/drawing/2014/main" id="{4F6B40B0-4D3C-2649-BD47-BE661FFBE914}"/>
              </a:ext>
            </a:extLst>
          </p:cNvPr>
          <p:cNvSpPr txBox="1">
            <a:spLocks noGrp="1"/>
          </p:cNvSpPr>
          <p:nvPr>
            <p:ph idx="1"/>
          </p:nvPr>
        </p:nvSpPr>
        <p:spPr>
          <a:xfrm>
            <a:off x="838200" y="1825625"/>
            <a:ext cx="10515600" cy="564359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Las palabras </a:t>
            </a:r>
            <a:r>
              <a:rPr lang="es-CO" b="1" dirty="0"/>
              <a:t>Si</a:t>
            </a:r>
            <a:r>
              <a:rPr lang="es-CO" dirty="0"/>
              <a:t> que aparecen son exclusivamente condicionales y no afirmativas como pudiera pensarse en algunos casos.</a:t>
            </a:r>
          </a:p>
          <a:p>
            <a:endParaRPr lang="es-CO" dirty="0"/>
          </a:p>
          <a:p>
            <a:r>
              <a:rPr lang="es-CO" dirty="0"/>
              <a:t>Después de cada </a:t>
            </a:r>
            <a:r>
              <a:rPr lang="es-CO" b="1" dirty="0"/>
              <a:t>Si</a:t>
            </a:r>
            <a:r>
              <a:rPr lang="es-CO" dirty="0"/>
              <a:t> condicional va una </a:t>
            </a:r>
            <a:r>
              <a:rPr lang="es-CO" b="1" dirty="0"/>
              <a:t>condición</a:t>
            </a:r>
            <a:r>
              <a:rPr lang="es-CO" dirty="0"/>
              <a:t> que es la que permite que se haga una cosa u otra. La </a:t>
            </a:r>
            <a:r>
              <a:rPr lang="es-CO" b="1" dirty="0"/>
              <a:t>condición</a:t>
            </a:r>
            <a:r>
              <a:rPr lang="es-CO" dirty="0"/>
              <a:t> regula las acciones que vienen después y que dependen del </a:t>
            </a:r>
            <a:r>
              <a:rPr lang="es-CO" b="1" dirty="0"/>
              <a:t>Si</a:t>
            </a:r>
            <a:r>
              <a:rPr lang="es-CO" dirty="0"/>
              <a:t> condicional inicial.</a:t>
            </a:r>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3676285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27220" y="118165"/>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1 - Observaciones</a:t>
            </a:r>
          </a:p>
        </p:txBody>
      </p:sp>
      <p:pic>
        <p:nvPicPr>
          <p:cNvPr id="8" name="Imagen 7">
            <a:extLst>
              <a:ext uri="{FF2B5EF4-FFF2-40B4-BE49-F238E27FC236}">
                <a16:creationId xmlns:a16="http://schemas.microsoft.com/office/drawing/2014/main" id="{B58967CD-3CEE-4041-9799-AC4E6DACAD51}"/>
              </a:ext>
            </a:extLst>
          </p:cNvPr>
          <p:cNvPicPr>
            <a:picLocks noChangeAspect="1"/>
          </p:cNvPicPr>
          <p:nvPr/>
        </p:nvPicPr>
        <p:blipFill>
          <a:blip r:embed="rId3"/>
          <a:stretch>
            <a:fillRect/>
          </a:stretch>
        </p:blipFill>
        <p:spPr>
          <a:xfrm>
            <a:off x="9603100" y="4716032"/>
            <a:ext cx="2141968" cy="2141968"/>
          </a:xfrm>
          <a:prstGeom prst="rect">
            <a:avLst/>
          </a:prstGeom>
        </p:spPr>
      </p:pic>
      <p:sp>
        <p:nvSpPr>
          <p:cNvPr id="10" name="Marcador de contenido 2">
            <a:extLst>
              <a:ext uri="{FF2B5EF4-FFF2-40B4-BE49-F238E27FC236}">
                <a16:creationId xmlns:a16="http://schemas.microsoft.com/office/drawing/2014/main" id="{75506557-2EE4-8746-A5DF-1F55A698C316}"/>
              </a:ext>
            </a:extLst>
          </p:cNvPr>
          <p:cNvSpPr txBox="1">
            <a:spLocks noGrp="1"/>
          </p:cNvSpPr>
          <p:nvPr>
            <p:ph idx="1"/>
          </p:nvPr>
        </p:nvSpPr>
        <p:spPr>
          <a:xfrm>
            <a:off x="102917" y="1667970"/>
            <a:ext cx="10113138" cy="4002121"/>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Puede usted notar que una decisión completa involucra </a:t>
            </a:r>
          </a:p>
          <a:p>
            <a:pPr marL="971550" lvl="2" indent="-514350">
              <a:spcBef>
                <a:spcPts val="1000"/>
              </a:spcBef>
              <a:buFont typeface="Courier New" panose="02070309020205020404" pitchFamily="49" charset="0"/>
              <a:buChar char="o"/>
            </a:pPr>
            <a:r>
              <a:rPr lang="es-CO" sz="2400" dirty="0">
                <a:solidFill>
                  <a:srgbClr val="3366C9"/>
                </a:solidFill>
                <a:latin typeface="Volkswagen Serial" panose="02000000000000000000" pitchFamily="2" charset="77"/>
              </a:rPr>
              <a:t>Una pregunta que evalúa una condición</a:t>
            </a:r>
          </a:p>
          <a:p>
            <a:pPr marL="971550" lvl="2" indent="-514350">
              <a:spcBef>
                <a:spcPts val="1000"/>
              </a:spcBef>
              <a:buFont typeface="Courier New" panose="02070309020205020404" pitchFamily="49" charset="0"/>
              <a:buChar char="o"/>
            </a:pPr>
            <a:r>
              <a:rPr lang="es-CO" sz="2400" dirty="0">
                <a:solidFill>
                  <a:srgbClr val="3366C9"/>
                </a:solidFill>
                <a:latin typeface="Volkswagen Serial" panose="02000000000000000000" pitchFamily="2" charset="77"/>
              </a:rPr>
              <a:t>Un conjunto de acciones a realizar en caso de que la condición sea verdadera</a:t>
            </a:r>
          </a:p>
          <a:p>
            <a:pPr marL="971550" lvl="2" indent="-514350">
              <a:spcBef>
                <a:spcPts val="1000"/>
              </a:spcBef>
              <a:buFont typeface="Courier New" panose="02070309020205020404" pitchFamily="49" charset="0"/>
              <a:buChar char="o"/>
            </a:pPr>
            <a:r>
              <a:rPr lang="es-CO" sz="2400" dirty="0">
                <a:solidFill>
                  <a:srgbClr val="3366C9"/>
                </a:solidFill>
                <a:latin typeface="Volkswagen Serial" panose="02000000000000000000" pitchFamily="2" charset="77"/>
              </a:rPr>
              <a:t>Un conjunto de acciones a realizar en caso de que la condición sea falsa </a:t>
            </a:r>
          </a:p>
          <a:p>
            <a:endParaRPr lang="es-CO" dirty="0"/>
          </a:p>
          <a:p>
            <a:r>
              <a:rPr lang="es-CO" dirty="0"/>
              <a:t>No siempre que exista un condicional Si debe existir un Sino asociado a él. Siempre que exista un Sino es porque está asociado a un Si condicional determinado. </a:t>
            </a:r>
          </a:p>
        </p:txBody>
      </p:sp>
    </p:spTree>
    <p:extLst>
      <p:ext uri="{BB962C8B-B14F-4D97-AF65-F5344CB8AC3E}">
        <p14:creationId xmlns:p14="http://schemas.microsoft.com/office/powerpoint/2010/main" val="216760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Las Decisiones</a:t>
            </a:r>
            <a:br>
              <a:rPr lang="es-CO" dirty="0"/>
            </a:br>
            <a:r>
              <a:rPr lang="es-CO" dirty="0"/>
              <a:t>Ejemplo 2</a:t>
            </a:r>
          </a:p>
        </p:txBody>
      </p:sp>
      <p:pic>
        <p:nvPicPr>
          <p:cNvPr id="6" name="Imagen 5" descr="Imagen que contiene blanco, hombre&#10;&#10;Descripción generada automáticamente">
            <a:extLst>
              <a:ext uri="{FF2B5EF4-FFF2-40B4-BE49-F238E27FC236}">
                <a16:creationId xmlns:a16="http://schemas.microsoft.com/office/drawing/2014/main" id="{CCAE9079-2B0F-DC43-BD9A-FD472A75C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206" y="1725779"/>
            <a:ext cx="2886061" cy="2657713"/>
          </a:xfrm>
          <a:prstGeom prst="rect">
            <a:avLst/>
          </a:prstGeom>
        </p:spPr>
      </p:pic>
      <p:pic>
        <p:nvPicPr>
          <p:cNvPr id="10" name="Imagen 9" descr="Imagen que contiene cuchillo&#10;&#10;Descripción generada automáticamente">
            <a:extLst>
              <a:ext uri="{FF2B5EF4-FFF2-40B4-BE49-F238E27FC236}">
                <a16:creationId xmlns:a16="http://schemas.microsoft.com/office/drawing/2014/main" id="{BA221D83-D561-D549-8860-97FCADD79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63" y="4859351"/>
            <a:ext cx="5467350" cy="1503936"/>
          </a:xfrm>
          <a:prstGeom prst="rect">
            <a:avLst/>
          </a:prstGeom>
          <a:ln>
            <a:solidFill>
              <a:schemeClr val="accent1"/>
            </a:solidFill>
          </a:ln>
        </p:spPr>
      </p:pic>
      <p:pic>
        <p:nvPicPr>
          <p:cNvPr id="12" name="Marcador de contenido 4" descr="Imagen que contiene pájaro, ave&#10;&#10;Descripción generada automáticamente">
            <a:extLst>
              <a:ext uri="{FF2B5EF4-FFF2-40B4-BE49-F238E27FC236}">
                <a16:creationId xmlns:a16="http://schemas.microsoft.com/office/drawing/2014/main" id="{E5484C7B-1ED9-BC45-9CCF-FE765130454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7429" y="1576551"/>
            <a:ext cx="4967047" cy="3373207"/>
          </a:xfrm>
          <a:prstGeom prst="rect">
            <a:avLst/>
          </a:prstGeom>
          <a:ln>
            <a:solidFill>
              <a:schemeClr val="accent1"/>
            </a:solidFill>
          </a:ln>
        </p:spPr>
      </p:pic>
      <p:cxnSp>
        <p:nvCxnSpPr>
          <p:cNvPr id="3" name="Conector curvado 2">
            <a:extLst>
              <a:ext uri="{FF2B5EF4-FFF2-40B4-BE49-F238E27FC236}">
                <a16:creationId xmlns:a16="http://schemas.microsoft.com/office/drawing/2014/main" id="{6AD7ECDE-6829-8740-A8D0-8AC0B2EF5361}"/>
              </a:ext>
            </a:extLst>
          </p:cNvPr>
          <p:cNvCxnSpPr>
            <a:cxnSpLocks/>
            <a:stCxn id="12" idx="2"/>
            <a:endCxn id="10" idx="0"/>
          </p:cNvCxnSpPr>
          <p:nvPr/>
        </p:nvCxnSpPr>
        <p:spPr>
          <a:xfrm rot="5400000" flipH="1" flipV="1">
            <a:off x="5836891" y="1973412"/>
            <a:ext cx="90407" cy="5862285"/>
          </a:xfrm>
          <a:prstGeom prst="curvedConnector5">
            <a:avLst>
              <a:gd name="adj1" fmla="val -252857"/>
              <a:gd name="adj2" fmla="val 47866"/>
              <a:gd name="adj3" fmla="val 35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087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a:t>
            </a:r>
            <a:br>
              <a:rPr lang="es-CO" dirty="0"/>
            </a:br>
            <a:r>
              <a:rPr lang="es-CO" dirty="0"/>
              <a:t>Ejemplo 1</a:t>
            </a:r>
          </a:p>
        </p:txBody>
      </p:sp>
      <p:sp>
        <p:nvSpPr>
          <p:cNvPr id="16" name="Marcador de contenido 2">
            <a:extLst>
              <a:ext uri="{FF2B5EF4-FFF2-40B4-BE49-F238E27FC236}">
                <a16:creationId xmlns:a16="http://schemas.microsoft.com/office/drawing/2014/main" id="{5435D360-45A2-C64C-864E-355BC63B49E5}"/>
              </a:ext>
            </a:extLst>
          </p:cNvPr>
          <p:cNvSpPr txBox="1">
            <a:spLocks noGrp="1"/>
          </p:cNvSpPr>
          <p:nvPr>
            <p:ph idx="1"/>
          </p:nvPr>
        </p:nvSpPr>
        <p:spPr>
          <a:xfrm>
            <a:off x="190934" y="1639279"/>
            <a:ext cx="7374638" cy="3839000"/>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Usted es un supervisor de una fábrica y que cada media hora, a lo largo de todo el día, debe estar vigilando determinada acción a través de una ventana. </a:t>
            </a:r>
          </a:p>
          <a:p>
            <a:endParaRPr lang="es-CO" dirty="0"/>
          </a:p>
          <a:p>
            <a:r>
              <a:rPr lang="es-CO" dirty="0"/>
              <a:t>El algoritmo para cumplir su objetivo que es el de Vigilar (como supervisor de la fábrica) parte de una unidad muy sencilla y es Asomarse por una ventana. </a:t>
            </a:r>
          </a:p>
        </p:txBody>
      </p:sp>
      <p:pic>
        <p:nvPicPr>
          <p:cNvPr id="17" name="Imagen 16">
            <a:extLst>
              <a:ext uri="{FF2B5EF4-FFF2-40B4-BE49-F238E27FC236}">
                <a16:creationId xmlns:a16="http://schemas.microsoft.com/office/drawing/2014/main" id="{0430D418-093C-2F45-83D3-CB02384B6071}"/>
              </a:ext>
            </a:extLst>
          </p:cNvPr>
          <p:cNvPicPr>
            <a:picLocks noChangeAspect="1"/>
          </p:cNvPicPr>
          <p:nvPr/>
        </p:nvPicPr>
        <p:blipFill rotWithShape="1">
          <a:blip r:embed="rId3">
            <a:extLst>
              <a:ext uri="{28A0092B-C50C-407E-A947-70E740481C1C}">
                <a14:useLocalDpi xmlns:a14="http://schemas.microsoft.com/office/drawing/2010/main" val="0"/>
              </a:ext>
            </a:extLst>
          </a:blip>
          <a:srcRect b="24616"/>
          <a:stretch/>
        </p:blipFill>
        <p:spPr>
          <a:xfrm>
            <a:off x="8130554" y="2396616"/>
            <a:ext cx="3870512" cy="2324326"/>
          </a:xfrm>
          <a:prstGeom prst="rect">
            <a:avLst/>
          </a:prstGeom>
          <a:ln>
            <a:solidFill>
              <a:srgbClr val="FF0000"/>
            </a:solidFill>
          </a:ln>
        </p:spPr>
      </p:pic>
    </p:spTree>
    <p:extLst>
      <p:ext uri="{BB962C8B-B14F-4D97-AF65-F5344CB8AC3E}">
        <p14:creationId xmlns:p14="http://schemas.microsoft.com/office/powerpoint/2010/main" val="3446011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a:t>
            </a:r>
            <a:br>
              <a:rPr lang="es-CO" dirty="0"/>
            </a:br>
            <a:r>
              <a:rPr lang="es-CO" dirty="0"/>
              <a:t>Ejemplo 1</a:t>
            </a:r>
          </a:p>
        </p:txBody>
      </p:sp>
      <p:pic>
        <p:nvPicPr>
          <p:cNvPr id="17" name="Imagen 16">
            <a:extLst>
              <a:ext uri="{FF2B5EF4-FFF2-40B4-BE49-F238E27FC236}">
                <a16:creationId xmlns:a16="http://schemas.microsoft.com/office/drawing/2014/main" id="{0430D418-093C-2F45-83D3-CB02384B6071}"/>
              </a:ext>
            </a:extLst>
          </p:cNvPr>
          <p:cNvPicPr>
            <a:picLocks noChangeAspect="1"/>
          </p:cNvPicPr>
          <p:nvPr/>
        </p:nvPicPr>
        <p:blipFill rotWithShape="1">
          <a:blip r:embed="rId3">
            <a:extLst>
              <a:ext uri="{28A0092B-C50C-407E-A947-70E740481C1C}">
                <a14:useLocalDpi xmlns:a14="http://schemas.microsoft.com/office/drawing/2010/main" val="0"/>
              </a:ext>
            </a:extLst>
          </a:blip>
          <a:srcRect b="24616"/>
          <a:stretch/>
        </p:blipFill>
        <p:spPr>
          <a:xfrm>
            <a:off x="8130554" y="2396616"/>
            <a:ext cx="3870512" cy="2324326"/>
          </a:xfrm>
          <a:prstGeom prst="rect">
            <a:avLst/>
          </a:prstGeom>
          <a:ln>
            <a:solidFill>
              <a:srgbClr val="FF0000"/>
            </a:solidFill>
          </a:ln>
        </p:spPr>
      </p:pic>
      <p:sp>
        <p:nvSpPr>
          <p:cNvPr id="9" name="Marcador de contenido 2">
            <a:extLst>
              <a:ext uri="{FF2B5EF4-FFF2-40B4-BE49-F238E27FC236}">
                <a16:creationId xmlns:a16="http://schemas.microsoft.com/office/drawing/2014/main" id="{A9D11B0F-828B-604D-AC2F-F85F9029F28E}"/>
              </a:ext>
            </a:extLst>
          </p:cNvPr>
          <p:cNvSpPr txBox="1">
            <a:spLocks noGrp="1"/>
          </p:cNvSpPr>
          <p:nvPr>
            <p:ph idx="1"/>
          </p:nvPr>
        </p:nvSpPr>
        <p:spPr>
          <a:xfrm>
            <a:off x="315686" y="1825625"/>
            <a:ext cx="7623934" cy="3839000"/>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Usted tendrá que asomarse por una ventana mientras no termine el día cada media hora y durante el tiempo que usted no esté asomado lo que tiene que hacer es seguir en su puesto de trabajo. </a:t>
            </a:r>
          </a:p>
          <a:p>
            <a:endParaRPr lang="es-CO" dirty="0"/>
          </a:p>
          <a:p>
            <a:r>
              <a:rPr lang="es-CO" dirty="0"/>
              <a:t>De esta forma, y partiendo de lo que ya tenemos, usted podrá estructurar un algoritmo más o menos de la siguiente manera.</a:t>
            </a:r>
          </a:p>
        </p:txBody>
      </p:sp>
    </p:spTree>
    <p:extLst>
      <p:ext uri="{BB962C8B-B14F-4D97-AF65-F5344CB8AC3E}">
        <p14:creationId xmlns:p14="http://schemas.microsoft.com/office/powerpoint/2010/main" val="342882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0" name="Título 3">
            <a:extLst>
              <a:ext uri="{FF2B5EF4-FFF2-40B4-BE49-F238E27FC236}">
                <a16:creationId xmlns:a16="http://schemas.microsoft.com/office/drawing/2014/main" id="{A2A9933F-DDCC-6F40-8F1F-0BC6D27802E8}"/>
              </a:ext>
            </a:extLst>
          </p:cNvPr>
          <p:cNvSpPr txBox="1">
            <a:spLocks noGrp="1"/>
          </p:cNvSpPr>
          <p:nvPr>
            <p:ph type="title"/>
          </p:nvPr>
        </p:nvSpPr>
        <p:spPr>
          <a:xfrm>
            <a:off x="2311349" y="184787"/>
            <a:ext cx="6886903"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defRPr>
            </a:lvl1pPr>
          </a:lstStyle>
          <a:p>
            <a:r>
              <a:rPr lang="es-CO" dirty="0"/>
              <a:t>Lógica (Algunas Definiciones)</a:t>
            </a:r>
          </a:p>
        </p:txBody>
      </p:sp>
      <p:sp>
        <p:nvSpPr>
          <p:cNvPr id="14" name="Marcador de contenido 2">
            <a:extLst>
              <a:ext uri="{FF2B5EF4-FFF2-40B4-BE49-F238E27FC236}">
                <a16:creationId xmlns:a16="http://schemas.microsoft.com/office/drawing/2014/main" id="{7ACBDFDB-A950-8942-B386-576307754DF8}"/>
              </a:ext>
            </a:extLst>
          </p:cNvPr>
          <p:cNvSpPr txBox="1">
            <a:spLocks noGrp="1"/>
          </p:cNvSpPr>
          <p:nvPr>
            <p:ph idx="1"/>
          </p:nvPr>
        </p:nvSpPr>
        <p:spPr>
          <a:xfrm>
            <a:off x="138540" y="1306326"/>
            <a:ext cx="9417269" cy="3967240"/>
          </a:xfrm>
          <a:prstGeom prst="rect">
            <a:avLst/>
          </a:prstGeom>
          <a:noFill/>
        </p:spPr>
        <p:txBody>
          <a:bodyPr vert="horz" wrap="square" lIns="91440" tIns="45720" rIns="91440" bIns="45720" rtlCol="0">
            <a:spAutoFit/>
          </a:bodyPr>
          <a:lstStyle>
            <a:lvl1pPr marL="228600" indent="-228600">
              <a:lnSpc>
                <a:spcPct val="90000"/>
              </a:lnSpc>
              <a:spcBef>
                <a:spcPts val="1000"/>
              </a:spcBef>
              <a:buFont typeface="Arial" panose="020B0604020202020204" pitchFamily="34" charset="0"/>
              <a:buChar char="•"/>
              <a:defRPr sz="2800" b="0" i="1">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just">
              <a:buNone/>
            </a:pPr>
            <a:r>
              <a:rPr lang="es-CO" i="0" dirty="0"/>
              <a:t>Su concepto es claro (obvio, tal vez), pero es difícil de definir:</a:t>
            </a:r>
          </a:p>
          <a:p>
            <a:pPr algn="just"/>
            <a:r>
              <a:rPr lang="es-CO" b="1" i="0" dirty="0"/>
              <a:t>Diccionario:</a:t>
            </a:r>
            <a:r>
              <a:rPr lang="es-CO" i="0" dirty="0"/>
              <a:t> Lógica, es la rama del conocimiento que nos permite determinar que algo está aprobado por la razón como bien deducido o bien pensado.</a:t>
            </a:r>
          </a:p>
          <a:p>
            <a:pPr algn="just"/>
            <a:r>
              <a:rPr lang="es-CO" b="1" i="0" dirty="0"/>
              <a:t>Definición Matemática:</a:t>
            </a:r>
            <a:r>
              <a:rPr lang="es-CO" i="0" dirty="0"/>
              <a:t> Ciencia que estudia la estructura, fundamentos y uso de las expresiones del conocimiento humano.</a:t>
            </a:r>
          </a:p>
          <a:p>
            <a:pPr algn="just"/>
            <a:r>
              <a:rPr lang="es-CO" b="1" i="0" dirty="0"/>
              <a:t>Definición Informal:</a:t>
            </a:r>
            <a:r>
              <a:rPr lang="es-CO" i="0" dirty="0"/>
              <a:t> Serie coherente de ideas y razonamientos.</a:t>
            </a:r>
          </a:p>
        </p:txBody>
      </p:sp>
      <p:pic>
        <p:nvPicPr>
          <p:cNvPr id="15" name="Imagen 14">
            <a:extLst>
              <a:ext uri="{FF2B5EF4-FFF2-40B4-BE49-F238E27FC236}">
                <a16:creationId xmlns:a16="http://schemas.microsoft.com/office/drawing/2014/main" id="{26A4412E-C6A3-BF4D-89F1-72013BFEFB65}"/>
              </a:ext>
            </a:extLst>
          </p:cNvPr>
          <p:cNvPicPr>
            <a:picLocks noChangeAspect="1"/>
          </p:cNvPicPr>
          <p:nvPr/>
        </p:nvPicPr>
        <p:blipFill rotWithShape="1">
          <a:blip r:embed="rId3"/>
          <a:srcRect l="20882" t="13460" r="21494" b="27050"/>
          <a:stretch/>
        </p:blipFill>
        <p:spPr>
          <a:xfrm>
            <a:off x="10088554" y="970872"/>
            <a:ext cx="1964906" cy="2028497"/>
          </a:xfrm>
          <a:prstGeom prst="rect">
            <a:avLst/>
          </a:prstGeom>
        </p:spPr>
      </p:pic>
      <p:pic>
        <p:nvPicPr>
          <p:cNvPr id="17" name="Imagen 16">
            <a:extLst>
              <a:ext uri="{FF2B5EF4-FFF2-40B4-BE49-F238E27FC236}">
                <a16:creationId xmlns:a16="http://schemas.microsoft.com/office/drawing/2014/main" id="{9FA91A41-CA7A-F04C-9879-8432194524F6}"/>
              </a:ext>
            </a:extLst>
          </p:cNvPr>
          <p:cNvPicPr>
            <a:picLocks noChangeAspect="1"/>
          </p:cNvPicPr>
          <p:nvPr/>
        </p:nvPicPr>
        <p:blipFill>
          <a:blip r:embed="rId4"/>
          <a:stretch>
            <a:fillRect/>
          </a:stretch>
        </p:blipFill>
        <p:spPr>
          <a:xfrm>
            <a:off x="9555809" y="2999369"/>
            <a:ext cx="1503524" cy="1503524"/>
          </a:xfrm>
          <a:prstGeom prst="rect">
            <a:avLst/>
          </a:prstGeom>
        </p:spPr>
      </p:pic>
      <p:pic>
        <p:nvPicPr>
          <p:cNvPr id="19" name="Imagen 18">
            <a:extLst>
              <a:ext uri="{FF2B5EF4-FFF2-40B4-BE49-F238E27FC236}">
                <a16:creationId xmlns:a16="http://schemas.microsoft.com/office/drawing/2014/main" id="{43021611-3E8E-6740-90F1-AE2CDA2344E5}"/>
              </a:ext>
            </a:extLst>
          </p:cNvPr>
          <p:cNvPicPr>
            <a:picLocks noChangeAspect="1"/>
          </p:cNvPicPr>
          <p:nvPr/>
        </p:nvPicPr>
        <p:blipFill rotWithShape="1">
          <a:blip r:embed="rId5"/>
          <a:srcRect b="7586"/>
          <a:stretch/>
        </p:blipFill>
        <p:spPr>
          <a:xfrm>
            <a:off x="10547026" y="4907141"/>
            <a:ext cx="1506434" cy="1503524"/>
          </a:xfrm>
          <a:prstGeom prst="rect">
            <a:avLst/>
          </a:prstGeom>
        </p:spPr>
      </p:pic>
      <p:pic>
        <p:nvPicPr>
          <p:cNvPr id="21" name="Imagen 20">
            <a:extLst>
              <a:ext uri="{FF2B5EF4-FFF2-40B4-BE49-F238E27FC236}">
                <a16:creationId xmlns:a16="http://schemas.microsoft.com/office/drawing/2014/main" id="{7681E149-58BB-4347-B04B-3B05418464A6}"/>
              </a:ext>
            </a:extLst>
          </p:cNvPr>
          <p:cNvPicPr>
            <a:picLocks noChangeAspect="1"/>
          </p:cNvPicPr>
          <p:nvPr/>
        </p:nvPicPr>
        <p:blipFill>
          <a:blip r:embed="rId6"/>
          <a:stretch>
            <a:fillRect/>
          </a:stretch>
        </p:blipFill>
        <p:spPr>
          <a:xfrm>
            <a:off x="7694728" y="4907141"/>
            <a:ext cx="1503524" cy="1503524"/>
          </a:xfrm>
          <a:prstGeom prst="rect">
            <a:avLst/>
          </a:prstGeom>
        </p:spPr>
      </p:pic>
    </p:spTree>
    <p:extLst>
      <p:ext uri="{BB962C8B-B14F-4D97-AF65-F5344CB8AC3E}">
        <p14:creationId xmlns:p14="http://schemas.microsoft.com/office/powerpoint/2010/main" val="3863272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a:t>
            </a:r>
            <a:br>
              <a:rPr lang="es-CO" dirty="0"/>
            </a:br>
            <a:r>
              <a:rPr lang="es-CO" dirty="0"/>
              <a:t>Ejemplo 1</a:t>
            </a:r>
          </a:p>
        </p:txBody>
      </p:sp>
      <p:pic>
        <p:nvPicPr>
          <p:cNvPr id="8" name="Marcador de contenido 4" descr="Imagen que contiene texto&#10;&#10;Descripción generada automáticamente">
            <a:extLst>
              <a:ext uri="{FF2B5EF4-FFF2-40B4-BE49-F238E27FC236}">
                <a16:creationId xmlns:a16="http://schemas.microsoft.com/office/drawing/2014/main" id="{E6592F1A-D237-A644-9907-3F85985A74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9782" y="1727653"/>
            <a:ext cx="5992435" cy="4494326"/>
          </a:xfrm>
          <a:ln>
            <a:solidFill>
              <a:schemeClr val="accent1"/>
            </a:solidFill>
          </a:ln>
        </p:spPr>
      </p:pic>
    </p:spTree>
    <p:extLst>
      <p:ext uri="{BB962C8B-B14F-4D97-AF65-F5344CB8AC3E}">
        <p14:creationId xmlns:p14="http://schemas.microsoft.com/office/powerpoint/2010/main" val="3882820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 Ejemplo 1</a:t>
            </a:r>
            <a:br>
              <a:rPr lang="es-CO" dirty="0"/>
            </a:br>
            <a:r>
              <a:rPr lang="es-CO" dirty="0"/>
              <a:t>Observaciones</a:t>
            </a:r>
          </a:p>
        </p:txBody>
      </p:sp>
      <p:sp>
        <p:nvSpPr>
          <p:cNvPr id="12" name="Marcador de contenido 2">
            <a:extLst>
              <a:ext uri="{FF2B5EF4-FFF2-40B4-BE49-F238E27FC236}">
                <a16:creationId xmlns:a16="http://schemas.microsoft.com/office/drawing/2014/main" id="{17801DF3-3B30-9848-B78B-B8DFAAFDF164}"/>
              </a:ext>
            </a:extLst>
          </p:cNvPr>
          <p:cNvSpPr txBox="1">
            <a:spLocks noGrp="1"/>
          </p:cNvSpPr>
          <p:nvPr>
            <p:ph idx="1"/>
          </p:nvPr>
        </p:nvSpPr>
        <p:spPr>
          <a:xfrm>
            <a:off x="838200" y="1897298"/>
            <a:ext cx="10515600" cy="3063403"/>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La palabra </a:t>
            </a:r>
            <a:r>
              <a:rPr lang="es-CO" b="1" dirty="0"/>
              <a:t>Mientras</a:t>
            </a:r>
            <a:r>
              <a:rPr lang="es-CO" dirty="0"/>
              <a:t> establece en relación con una </a:t>
            </a:r>
            <a:r>
              <a:rPr lang="es-CO" b="1" dirty="0"/>
              <a:t>condición</a:t>
            </a:r>
            <a:r>
              <a:rPr lang="es-CO" dirty="0"/>
              <a:t> el inicio de un conjunto de acciones que se repiten precisamente </a:t>
            </a:r>
            <a:r>
              <a:rPr lang="es-CO" b="1" dirty="0"/>
              <a:t>Mientras esa condición lo permita</a:t>
            </a:r>
            <a:r>
              <a:rPr lang="es-CO" dirty="0"/>
              <a:t>. </a:t>
            </a:r>
          </a:p>
          <a:p>
            <a:endParaRPr lang="es-CO" dirty="0"/>
          </a:p>
          <a:p>
            <a:r>
              <a:rPr lang="es-CO" dirty="0"/>
              <a:t>Todo Mientras (por efectos de clarificación del algoritmo) debe tener un finalizador que indique hasta donde llega el bloque de acciones que debemos repetir. </a:t>
            </a:r>
          </a:p>
        </p:txBody>
      </p:sp>
    </p:spTree>
    <p:extLst>
      <p:ext uri="{BB962C8B-B14F-4D97-AF65-F5344CB8AC3E}">
        <p14:creationId xmlns:p14="http://schemas.microsoft.com/office/powerpoint/2010/main" val="2586979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 Ejemplo 1</a:t>
            </a:r>
            <a:br>
              <a:rPr lang="es-CO" dirty="0"/>
            </a:br>
            <a:r>
              <a:rPr lang="es-CO" dirty="0"/>
              <a:t>Observaciones</a:t>
            </a:r>
          </a:p>
        </p:txBody>
      </p:sp>
      <p:sp>
        <p:nvSpPr>
          <p:cNvPr id="12" name="Marcador de contenido 2">
            <a:extLst>
              <a:ext uri="{FF2B5EF4-FFF2-40B4-BE49-F238E27FC236}">
                <a16:creationId xmlns:a16="http://schemas.microsoft.com/office/drawing/2014/main" id="{17801DF3-3B30-9848-B78B-B8DFAAFDF164}"/>
              </a:ext>
            </a:extLst>
          </p:cNvPr>
          <p:cNvSpPr txBox="1">
            <a:spLocks noGrp="1"/>
          </p:cNvSpPr>
          <p:nvPr>
            <p:ph idx="1"/>
          </p:nvPr>
        </p:nvSpPr>
        <p:spPr>
          <a:xfrm>
            <a:off x="838200" y="1825625"/>
            <a:ext cx="10515600" cy="3451201"/>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CO" dirty="0"/>
              <a:t>La indentación o lo que corrientemente se conoce como el “Sangrado” del texto es decir el hecho de que algunas acciones estén mas adentro de la hoja que otras, representa que existen bloques de acciones que tienen una característica.</a:t>
            </a:r>
          </a:p>
          <a:p>
            <a:endParaRPr lang="es-CO" dirty="0"/>
          </a:p>
          <a:p>
            <a:pPr algn="just"/>
            <a:r>
              <a:rPr lang="es-CO" dirty="0"/>
              <a:t>Cada ciclo de acciones que se inicie con Mientras deberá tener un Fin_Mientras asociado y a su vez cada Fin_Mientras deberá finalizar uno y sólo un ciclo iniciado con Mientras. </a:t>
            </a:r>
          </a:p>
        </p:txBody>
      </p:sp>
    </p:spTree>
    <p:extLst>
      <p:ext uri="{BB962C8B-B14F-4D97-AF65-F5344CB8AC3E}">
        <p14:creationId xmlns:p14="http://schemas.microsoft.com/office/powerpoint/2010/main" val="25530848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45487"/>
            <a:ext cx="6807975"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Los Ciclos Ejemplo 1</a:t>
            </a:r>
            <a:br>
              <a:rPr lang="es-CO" dirty="0"/>
            </a:br>
            <a:r>
              <a:rPr lang="es-CO" dirty="0"/>
              <a:t>Observaciones</a:t>
            </a:r>
          </a:p>
        </p:txBody>
      </p:sp>
      <p:sp>
        <p:nvSpPr>
          <p:cNvPr id="8" name="Marcador de contenido 2">
            <a:extLst>
              <a:ext uri="{FF2B5EF4-FFF2-40B4-BE49-F238E27FC236}">
                <a16:creationId xmlns:a16="http://schemas.microsoft.com/office/drawing/2014/main" id="{B26AF8DB-5F74-0E45-91BF-E235E185A826}"/>
              </a:ext>
            </a:extLst>
          </p:cNvPr>
          <p:cNvSpPr txBox="1">
            <a:spLocks noGrp="1"/>
          </p:cNvSpPr>
          <p:nvPr>
            <p:ph idx="1"/>
          </p:nvPr>
        </p:nvSpPr>
        <p:spPr>
          <a:xfrm>
            <a:off x="629602" y="1356615"/>
            <a:ext cx="10515600" cy="5387116"/>
          </a:xfrm>
          <a:prstGeom prst="rect">
            <a:avLst/>
          </a:prstGeom>
          <a:noFill/>
        </p:spPr>
        <p:txBody>
          <a:bodyPr vert="horz" wrap="square" lIns="91440" tIns="45720" rIns="91440" bIns="45720" rtlCol="0">
            <a:spAutoFit/>
          </a:bodyPr>
          <a:lstStyle>
            <a:lvl1pPr marL="514350" indent="-51435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CO" dirty="0"/>
              <a:t>Acerca del </a:t>
            </a:r>
            <a:r>
              <a:rPr lang="es-CO" b="1" dirty="0"/>
              <a:t>Sangrado</a:t>
            </a:r>
            <a:r>
              <a:rPr lang="es-CO" dirty="0"/>
              <a:t>:</a:t>
            </a:r>
          </a:p>
          <a:p>
            <a:pPr algn="just"/>
            <a:r>
              <a:rPr lang="es-CO" dirty="0"/>
              <a:t>Las acciones contenidas entre el Inicio y el Fin indican que son las acciones que conforman el algoritmo en mención. </a:t>
            </a:r>
          </a:p>
          <a:p>
            <a:pPr algn="just"/>
            <a:r>
              <a:rPr lang="es-CO" dirty="0"/>
              <a:t>Las acciones comprendidas entre Mientras no sea Fin del día y su correspondiente Fin_Mientras son el conjunto o bloque que se debe repetir (o iterar) precisamente mientras la condición sea Verdadera o sea Mientras no sea fin del día. </a:t>
            </a:r>
          </a:p>
          <a:p>
            <a:pPr algn="just"/>
            <a:r>
              <a:rPr lang="es-CO" dirty="0"/>
              <a:t>La acción comprendida entre Mientras no haya pasado Media Hora y su correspondiente Fin_Mientras es la acción que se deberá realizar hasta cuando se complete media hora. </a:t>
            </a:r>
          </a:p>
          <a:p>
            <a:endParaRPr lang="es-CO" dirty="0"/>
          </a:p>
          <a:p>
            <a:endParaRPr lang="es-CO" dirty="0"/>
          </a:p>
        </p:txBody>
      </p:sp>
    </p:spTree>
    <p:extLst>
      <p:ext uri="{BB962C8B-B14F-4D97-AF65-F5344CB8AC3E}">
        <p14:creationId xmlns:p14="http://schemas.microsoft.com/office/powerpoint/2010/main" val="3652258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3D2EACC-D82D-CF41-87B6-54459F389231}"/>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327AF3F0-53C9-7D40-9276-F1CEFD970EAD}"/>
              </a:ext>
            </a:extLst>
          </p:cNvPr>
          <p:cNvSpPr txBox="1"/>
          <p:nvPr/>
        </p:nvSpPr>
        <p:spPr>
          <a:xfrm>
            <a:off x="814192" y="2805830"/>
            <a:ext cx="7175378" cy="1862048"/>
          </a:xfrm>
          <a:prstGeom prst="rect">
            <a:avLst/>
          </a:prstGeom>
          <a:noFill/>
        </p:spPr>
        <p:txBody>
          <a:bodyPr wrap="square" rtlCol="0">
            <a:spAutoFit/>
          </a:bodyPr>
          <a:lstStyle/>
          <a:p>
            <a:r>
              <a:rPr lang="es-CO" sz="11500" dirty="0">
                <a:solidFill>
                  <a:srgbClr val="FF0062"/>
                </a:solidFill>
                <a:latin typeface="Volkswagen Serial" panose="02000000000000000000" pitchFamily="2" charset="77"/>
              </a:rPr>
              <a:t>Algoritmos</a:t>
            </a:r>
            <a:endParaRPr lang="es-CO" sz="4800" dirty="0">
              <a:solidFill>
                <a:srgbClr val="3366C9"/>
              </a:solidFill>
              <a:latin typeface="Volkswagen Serial" panose="02000000000000000000" pitchFamily="2" charset="77"/>
            </a:endParaRPr>
          </a:p>
        </p:txBody>
      </p:sp>
      <p:sp>
        <p:nvSpPr>
          <p:cNvPr id="11" name="CuadroTexto 10">
            <a:extLst>
              <a:ext uri="{FF2B5EF4-FFF2-40B4-BE49-F238E27FC236}">
                <a16:creationId xmlns:a16="http://schemas.microsoft.com/office/drawing/2014/main" id="{940D40AD-831A-244D-8EC4-987A5049EB67}"/>
              </a:ext>
            </a:extLst>
          </p:cNvPr>
          <p:cNvSpPr txBox="1"/>
          <p:nvPr/>
        </p:nvSpPr>
        <p:spPr>
          <a:xfrm>
            <a:off x="901874" y="4381215"/>
            <a:ext cx="6630496" cy="1200329"/>
          </a:xfrm>
          <a:prstGeom prst="rect">
            <a:avLst/>
          </a:prstGeom>
          <a:noFill/>
        </p:spPr>
        <p:txBody>
          <a:bodyPr wrap="square" rtlCol="0">
            <a:spAutoFit/>
          </a:bodyPr>
          <a:lstStyle/>
          <a:p>
            <a:r>
              <a:rPr lang="es-CO" sz="3600" dirty="0">
                <a:solidFill>
                  <a:srgbClr val="3366C9"/>
                </a:solidFill>
                <a:latin typeface="Volkswagen Serial" panose="02000000000000000000" pitchFamily="2" charset="77"/>
              </a:rPr>
              <a:t>Representación: Diagramas de Flujo</a:t>
            </a:r>
          </a:p>
        </p:txBody>
      </p:sp>
    </p:spTree>
    <p:extLst>
      <p:ext uri="{BB962C8B-B14F-4D97-AF65-F5344CB8AC3E}">
        <p14:creationId xmlns:p14="http://schemas.microsoft.com/office/powerpoint/2010/main" val="3162594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350185"/>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a:t>
            </a:r>
          </a:p>
        </p:txBody>
      </p:sp>
      <p:sp>
        <p:nvSpPr>
          <p:cNvPr id="9" name="Marcador de contenido 2">
            <a:extLst>
              <a:ext uri="{FF2B5EF4-FFF2-40B4-BE49-F238E27FC236}">
                <a16:creationId xmlns:a16="http://schemas.microsoft.com/office/drawing/2014/main" id="{CE7A42E5-4B2D-6B41-8469-53002DDA4B38}"/>
              </a:ext>
            </a:extLst>
          </p:cNvPr>
          <p:cNvSpPr txBox="1">
            <a:spLocks noGrp="1"/>
          </p:cNvSpPr>
          <p:nvPr>
            <p:ph idx="1"/>
          </p:nvPr>
        </p:nvSpPr>
        <p:spPr>
          <a:xfrm>
            <a:off x="838200" y="1634239"/>
            <a:ext cx="10515600" cy="4095480"/>
          </a:xfrm>
          <a:prstGeom prst="rect">
            <a:avLst/>
          </a:prstGeom>
          <a:noFill/>
        </p:spPr>
        <p:txBody>
          <a:bodyPr vert="horz" wrap="square" lIns="91440" tIns="45720" rIns="91440" bIns="45720" rtlCol="0">
            <a:spAutoFit/>
          </a:bodyPr>
          <a:lstStyle>
            <a:lvl1pPr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685800" indent="-457200" algn="just">
              <a:buFont typeface="Arial" panose="020B0604020202020204" pitchFamily="34" charset="0"/>
              <a:buChar char="•"/>
            </a:pPr>
            <a:r>
              <a:rPr lang="es-CO" b="1" i="1" dirty="0"/>
              <a:t>Símbolos</a:t>
            </a:r>
            <a:r>
              <a:rPr lang="es-CO" dirty="0"/>
              <a:t> que nos permiten expresar de manera gráfica las </a:t>
            </a:r>
            <a:r>
              <a:rPr lang="es-CO" b="1" i="1" dirty="0"/>
              <a:t>secuencias, estructuras de decisión</a:t>
            </a:r>
            <a:r>
              <a:rPr lang="es-CO" dirty="0"/>
              <a:t> </a:t>
            </a:r>
            <a:r>
              <a:rPr lang="es-CO" b="1" i="1" dirty="0"/>
              <a:t>y ciclos</a:t>
            </a:r>
            <a:r>
              <a:rPr lang="es-CO" dirty="0"/>
              <a:t> para alcanzar un </a:t>
            </a:r>
            <a:r>
              <a:rPr lang="es-CO" b="1" i="1" dirty="0"/>
              <a:t>objetivo</a:t>
            </a:r>
            <a:r>
              <a:rPr lang="es-CO" dirty="0"/>
              <a:t>.</a:t>
            </a:r>
          </a:p>
          <a:p>
            <a:pPr marL="685800" indent="-457200">
              <a:buFont typeface="Arial" panose="020B0604020202020204" pitchFamily="34" charset="0"/>
              <a:buChar char="•"/>
            </a:pPr>
            <a:endParaRPr lang="es-CO" dirty="0"/>
          </a:p>
          <a:p>
            <a:pPr marL="685800" indent="-457200" algn="just">
              <a:buFont typeface="Arial" panose="020B0604020202020204" pitchFamily="34" charset="0"/>
              <a:buChar char="•"/>
            </a:pPr>
            <a:r>
              <a:rPr lang="es-CO" dirty="0"/>
              <a:t>Al expresar visualmente la lógica del algoritmo, suele ser más fácil de comprender.</a:t>
            </a:r>
          </a:p>
          <a:p>
            <a:pPr marL="685800" indent="-457200">
              <a:buFont typeface="Arial" panose="020B0604020202020204" pitchFamily="34" charset="0"/>
              <a:buChar char="•"/>
            </a:pPr>
            <a:endParaRPr lang="es-CO" dirty="0"/>
          </a:p>
          <a:p>
            <a:pPr marL="685800" indent="-457200" algn="just">
              <a:buFont typeface="Arial" panose="020B0604020202020204" pitchFamily="34" charset="0"/>
              <a:buChar char="•"/>
            </a:pPr>
            <a:r>
              <a:rPr lang="es-CO" dirty="0"/>
              <a:t>Los símbolos para representar un algoritmo siguen un estándar </a:t>
            </a:r>
            <a:r>
              <a:rPr lang="es-CO" u="sng" dirty="0"/>
              <a:t>más o menos flexible</a:t>
            </a:r>
            <a:r>
              <a:rPr lang="es-CO" dirty="0"/>
              <a:t>.</a:t>
            </a:r>
            <a:endParaRPr lang="es-ES_tradnl" dirty="0"/>
          </a:p>
        </p:txBody>
      </p:sp>
    </p:spTree>
    <p:extLst>
      <p:ext uri="{BB962C8B-B14F-4D97-AF65-F5344CB8AC3E}">
        <p14:creationId xmlns:p14="http://schemas.microsoft.com/office/powerpoint/2010/main" val="3214228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350185"/>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a:t>
            </a:r>
          </a:p>
        </p:txBody>
      </p:sp>
      <p:sp>
        <p:nvSpPr>
          <p:cNvPr id="9" name="Marcador de contenido 2">
            <a:extLst>
              <a:ext uri="{FF2B5EF4-FFF2-40B4-BE49-F238E27FC236}">
                <a16:creationId xmlns:a16="http://schemas.microsoft.com/office/drawing/2014/main" id="{CE7A42E5-4B2D-6B41-8469-53002DDA4B38}"/>
              </a:ext>
            </a:extLst>
          </p:cNvPr>
          <p:cNvSpPr txBox="1">
            <a:spLocks noGrp="1"/>
          </p:cNvSpPr>
          <p:nvPr>
            <p:ph idx="1"/>
          </p:nvPr>
        </p:nvSpPr>
        <p:spPr>
          <a:xfrm>
            <a:off x="500630" y="1253019"/>
            <a:ext cx="8188842" cy="4351961"/>
          </a:xfrm>
          <a:prstGeom prst="rect">
            <a:avLst/>
          </a:prstGeom>
          <a:noFill/>
        </p:spPr>
        <p:txBody>
          <a:bodyPr vert="horz" wrap="square" lIns="91440" tIns="45720" rIns="91440" bIns="45720" rtlCol="0">
            <a:spAutoFit/>
          </a:bodyPr>
          <a:lstStyle>
            <a:lvl1pPr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685800" indent="-457200">
              <a:buFont typeface="Arial" panose="020B0604020202020204" pitchFamily="34" charset="0"/>
              <a:buChar char="•"/>
            </a:pPr>
            <a:r>
              <a:rPr lang="es-CO" dirty="0"/>
              <a:t>Existen </a:t>
            </a:r>
            <a:r>
              <a:rPr lang="es-CO" b="1" dirty="0"/>
              <a:t>muchas herramientas</a:t>
            </a:r>
            <a:r>
              <a:rPr lang="es-CO" dirty="0"/>
              <a:t> para construir este tipo de representaciones de nuestros algoritmos.</a:t>
            </a:r>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Algunas generan código automáticamente.</a:t>
            </a:r>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Se recomienda la siguiente herramienta gratuita: </a:t>
            </a:r>
            <a:r>
              <a:rPr lang="es-CO" b="1" i="1" dirty="0" err="1"/>
              <a:t>yED</a:t>
            </a:r>
            <a:r>
              <a:rPr lang="es-CO" b="1" i="1" dirty="0"/>
              <a:t> </a:t>
            </a:r>
            <a:r>
              <a:rPr lang="es-CO" b="1" i="1" dirty="0" err="1"/>
              <a:t>Graph</a:t>
            </a:r>
            <a:r>
              <a:rPr lang="es-CO" b="1" i="1" dirty="0"/>
              <a:t> Editor</a:t>
            </a:r>
          </a:p>
          <a:p>
            <a:pPr marL="685800" indent="-457200">
              <a:buFont typeface="Arial" panose="020B0604020202020204" pitchFamily="34" charset="0"/>
              <a:buChar char="•"/>
            </a:pPr>
            <a:endParaRPr lang="es-CO" b="1" i="1" dirty="0"/>
          </a:p>
          <a:p>
            <a:pPr marL="685800" indent="-457200">
              <a:buFont typeface="Arial" panose="020B0604020202020204" pitchFamily="34" charset="0"/>
              <a:buChar char="•"/>
            </a:pPr>
            <a:r>
              <a:rPr lang="es-CO" dirty="0"/>
              <a:t>Sección </a:t>
            </a:r>
            <a:r>
              <a:rPr lang="es-CO" b="1" i="1" dirty="0" err="1"/>
              <a:t>Flowchart</a:t>
            </a:r>
            <a:r>
              <a:rPr lang="es-CO" dirty="0"/>
              <a:t> dentro de esta aplicación</a:t>
            </a:r>
            <a:endParaRPr lang="es-ES_tradnl" dirty="0"/>
          </a:p>
        </p:txBody>
      </p:sp>
      <p:pic>
        <p:nvPicPr>
          <p:cNvPr id="3" name="Imagen 2">
            <a:extLst>
              <a:ext uri="{FF2B5EF4-FFF2-40B4-BE49-F238E27FC236}">
                <a16:creationId xmlns:a16="http://schemas.microsoft.com/office/drawing/2014/main" id="{A59DF97C-3323-AE4A-A3EC-FE4B5A7483C2}"/>
              </a:ext>
            </a:extLst>
          </p:cNvPr>
          <p:cNvPicPr>
            <a:picLocks noChangeAspect="1"/>
          </p:cNvPicPr>
          <p:nvPr/>
        </p:nvPicPr>
        <p:blipFill>
          <a:blip r:embed="rId3"/>
          <a:stretch>
            <a:fillRect/>
          </a:stretch>
        </p:blipFill>
        <p:spPr>
          <a:xfrm>
            <a:off x="9190101" y="2349311"/>
            <a:ext cx="2285948" cy="2320067"/>
          </a:xfrm>
          <a:prstGeom prst="rect">
            <a:avLst/>
          </a:prstGeom>
        </p:spPr>
      </p:pic>
    </p:spTree>
    <p:extLst>
      <p:ext uri="{BB962C8B-B14F-4D97-AF65-F5344CB8AC3E}">
        <p14:creationId xmlns:p14="http://schemas.microsoft.com/office/powerpoint/2010/main" val="1608166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483415" y="350185"/>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a:t>
            </a:r>
          </a:p>
        </p:txBody>
      </p:sp>
      <p:sp>
        <p:nvSpPr>
          <p:cNvPr id="9" name="Marcador de contenido 2">
            <a:extLst>
              <a:ext uri="{FF2B5EF4-FFF2-40B4-BE49-F238E27FC236}">
                <a16:creationId xmlns:a16="http://schemas.microsoft.com/office/drawing/2014/main" id="{CE7A42E5-4B2D-6B41-8469-53002DDA4B38}"/>
              </a:ext>
            </a:extLst>
          </p:cNvPr>
          <p:cNvSpPr txBox="1">
            <a:spLocks noGrp="1"/>
          </p:cNvSpPr>
          <p:nvPr>
            <p:ph idx="1"/>
          </p:nvPr>
        </p:nvSpPr>
        <p:spPr>
          <a:xfrm>
            <a:off x="561754" y="1655504"/>
            <a:ext cx="8188842" cy="4095480"/>
          </a:xfrm>
          <a:prstGeom prst="rect">
            <a:avLst/>
          </a:prstGeom>
          <a:noFill/>
        </p:spPr>
        <p:txBody>
          <a:bodyPr vert="horz" wrap="square" lIns="91440" tIns="45720" rIns="91440" bIns="45720" rtlCol="0">
            <a:spAutoFit/>
          </a:bodyPr>
          <a:lstStyle>
            <a:lvl1pPr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685800" indent="-457200">
              <a:buFont typeface="Arial" panose="020B0604020202020204" pitchFamily="34" charset="0"/>
              <a:buChar char="•"/>
            </a:pPr>
            <a:r>
              <a:rPr lang="es-CO" dirty="0"/>
              <a:t>Enlace versión online </a:t>
            </a:r>
            <a:r>
              <a:rPr lang="es-CO" b="1" i="1" dirty="0" err="1"/>
              <a:t>yED</a:t>
            </a:r>
            <a:r>
              <a:rPr lang="es-CO" b="1" i="1" dirty="0"/>
              <a:t> </a:t>
            </a:r>
            <a:r>
              <a:rPr lang="es-CO" b="1" i="1" dirty="0" err="1"/>
              <a:t>Graph</a:t>
            </a:r>
            <a:r>
              <a:rPr lang="es-CO" b="1" i="1" dirty="0"/>
              <a:t> Editor</a:t>
            </a:r>
            <a:r>
              <a:rPr lang="es-CO" dirty="0"/>
              <a:t>:</a:t>
            </a:r>
            <a:br>
              <a:rPr lang="es-CO" dirty="0"/>
            </a:br>
            <a:r>
              <a:rPr lang="es-CO" dirty="0">
                <a:hlinkClick r:id="rId3"/>
              </a:rPr>
              <a:t>https://www.yworks.com/yed-live/</a:t>
            </a:r>
            <a:endParaRPr lang="es-CO" dirty="0"/>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Sitio de descargas </a:t>
            </a:r>
            <a:r>
              <a:rPr lang="es-CO" b="1" i="1" dirty="0" err="1"/>
              <a:t>yED</a:t>
            </a:r>
            <a:r>
              <a:rPr lang="es-CO" b="1" i="1" dirty="0"/>
              <a:t> </a:t>
            </a:r>
            <a:r>
              <a:rPr lang="es-CO" b="1" i="1" dirty="0" err="1"/>
              <a:t>Graph</a:t>
            </a:r>
            <a:r>
              <a:rPr lang="es-CO" b="1" i="1" dirty="0"/>
              <a:t> Editor</a:t>
            </a:r>
            <a:r>
              <a:rPr lang="es-CO" dirty="0"/>
              <a:t>:</a:t>
            </a:r>
            <a:br>
              <a:rPr lang="es-CO" dirty="0"/>
            </a:br>
            <a:r>
              <a:rPr lang="es-CO" dirty="0">
                <a:hlinkClick r:id="rId4"/>
              </a:rPr>
              <a:t>https://www.yworks.com/products/yed/download#download</a:t>
            </a:r>
            <a:endParaRPr lang="es-CO" dirty="0"/>
          </a:p>
          <a:p>
            <a:pPr marL="685800" indent="-457200">
              <a:buFont typeface="Arial" panose="020B0604020202020204" pitchFamily="34" charset="0"/>
              <a:buChar char="•"/>
            </a:pPr>
            <a:endParaRPr lang="es-CO" dirty="0"/>
          </a:p>
          <a:p>
            <a:pPr marL="685800" indent="-457200">
              <a:buFont typeface="Arial" panose="020B0604020202020204" pitchFamily="34" charset="0"/>
              <a:buChar char="•"/>
            </a:pPr>
            <a:r>
              <a:rPr lang="es-CO" dirty="0"/>
              <a:t>Seleccionar la descarga correspondiente al sistema operativo (Windows, </a:t>
            </a:r>
            <a:r>
              <a:rPr lang="es-CO" dirty="0" err="1"/>
              <a:t>MacOS</a:t>
            </a:r>
            <a:r>
              <a:rPr lang="es-CO" dirty="0"/>
              <a:t> o Linux)</a:t>
            </a:r>
            <a:endParaRPr lang="es-ES_tradnl" b="1" i="1" dirty="0"/>
          </a:p>
        </p:txBody>
      </p:sp>
      <p:pic>
        <p:nvPicPr>
          <p:cNvPr id="3" name="Imagen 2">
            <a:extLst>
              <a:ext uri="{FF2B5EF4-FFF2-40B4-BE49-F238E27FC236}">
                <a16:creationId xmlns:a16="http://schemas.microsoft.com/office/drawing/2014/main" id="{A59DF97C-3323-AE4A-A3EC-FE4B5A7483C2}"/>
              </a:ext>
            </a:extLst>
          </p:cNvPr>
          <p:cNvPicPr>
            <a:picLocks noChangeAspect="1"/>
          </p:cNvPicPr>
          <p:nvPr/>
        </p:nvPicPr>
        <p:blipFill>
          <a:blip r:embed="rId5"/>
          <a:stretch>
            <a:fillRect/>
          </a:stretch>
        </p:blipFill>
        <p:spPr>
          <a:xfrm>
            <a:off x="9190101" y="2349311"/>
            <a:ext cx="2285948" cy="2320067"/>
          </a:xfrm>
          <a:prstGeom prst="rect">
            <a:avLst/>
          </a:prstGeom>
        </p:spPr>
      </p:pic>
    </p:spTree>
    <p:extLst>
      <p:ext uri="{BB962C8B-B14F-4D97-AF65-F5344CB8AC3E}">
        <p14:creationId xmlns:p14="http://schemas.microsoft.com/office/powerpoint/2010/main" val="2502064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55825" y="155092"/>
            <a:ext cx="6807975"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Proceso</a:t>
            </a:r>
          </a:p>
        </p:txBody>
      </p:sp>
      <p:sp>
        <p:nvSpPr>
          <p:cNvPr id="8" name="Marcador de contenido 2">
            <a:extLst>
              <a:ext uri="{FF2B5EF4-FFF2-40B4-BE49-F238E27FC236}">
                <a16:creationId xmlns:a16="http://schemas.microsoft.com/office/drawing/2014/main" id="{7800C90B-9882-BB4E-9DA6-229FBCED748C}"/>
              </a:ext>
            </a:extLst>
          </p:cNvPr>
          <p:cNvSpPr txBox="1">
            <a:spLocks noGrp="1"/>
          </p:cNvSpPr>
          <p:nvPr>
            <p:ph idx="1"/>
          </p:nvPr>
        </p:nvSpPr>
        <p:spPr>
          <a:xfrm>
            <a:off x="838200" y="3269512"/>
            <a:ext cx="10515600" cy="2287806"/>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1" i="1">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0" i="0" dirty="0"/>
              <a:t>Un </a:t>
            </a:r>
            <a:r>
              <a:rPr lang="es-CO" b="0" i="0" dirty="0" err="1"/>
              <a:t>rectángulo</a:t>
            </a:r>
            <a:r>
              <a:rPr lang="es-CO" b="0" i="0" dirty="0"/>
              <a:t> representa un proceso, que no es más que una </a:t>
            </a:r>
            <a:r>
              <a:rPr lang="es-CO" dirty="0" err="1"/>
              <a:t>acción</a:t>
            </a:r>
            <a:r>
              <a:rPr lang="es-CO" b="0" i="0" dirty="0"/>
              <a:t> o</a:t>
            </a:r>
            <a:r>
              <a:rPr lang="es-CO" i="0" dirty="0"/>
              <a:t> una orden a ejecutarse de manera clara y concreta</a:t>
            </a:r>
            <a:r>
              <a:rPr lang="es-CO" b="0" i="0" dirty="0"/>
              <a:t>. </a:t>
            </a:r>
          </a:p>
          <a:p>
            <a:endParaRPr lang="es-CO" b="0" i="0" dirty="0"/>
          </a:p>
          <a:p>
            <a:r>
              <a:rPr lang="es-CO" b="0" i="0" dirty="0"/>
              <a:t>Un ejemplo </a:t>
            </a:r>
            <a:r>
              <a:rPr lang="es-CO" b="0" i="0" dirty="0" err="1"/>
              <a:t>típico</a:t>
            </a:r>
            <a:r>
              <a:rPr lang="es-CO" b="0" i="0" dirty="0"/>
              <a:t> de proceso es: la </a:t>
            </a:r>
            <a:r>
              <a:rPr lang="es-CO" b="0" i="0" dirty="0" err="1"/>
              <a:t>asignación</a:t>
            </a:r>
            <a:r>
              <a:rPr lang="es-CO" b="0" i="0" dirty="0"/>
              <a:t> de un valor a una variable. </a:t>
            </a:r>
          </a:p>
        </p:txBody>
      </p:sp>
      <p:pic>
        <p:nvPicPr>
          <p:cNvPr id="10" name="Imagen 9">
            <a:extLst>
              <a:ext uri="{FF2B5EF4-FFF2-40B4-BE49-F238E27FC236}">
                <a16:creationId xmlns:a16="http://schemas.microsoft.com/office/drawing/2014/main" id="{D478BF72-A691-1C4D-9419-033963E92711}"/>
              </a:ext>
            </a:extLst>
          </p:cNvPr>
          <p:cNvPicPr>
            <a:picLocks noChangeAspect="1"/>
          </p:cNvPicPr>
          <p:nvPr/>
        </p:nvPicPr>
        <p:blipFill rotWithShape="1">
          <a:blip r:embed="rId3">
            <a:extLst>
              <a:ext uri="{28A0092B-C50C-407E-A947-70E740481C1C}">
                <a14:useLocalDpi xmlns:a14="http://schemas.microsoft.com/office/drawing/2010/main" val="0"/>
              </a:ext>
            </a:extLst>
          </a:blip>
          <a:srcRect l="14975" t="50000" r="39405" b="42147"/>
          <a:stretch/>
        </p:blipFill>
        <p:spPr>
          <a:xfrm>
            <a:off x="1309683" y="1509133"/>
            <a:ext cx="8900257" cy="1267557"/>
          </a:xfrm>
          <a:prstGeom prst="rect">
            <a:avLst/>
          </a:prstGeom>
          <a:ln>
            <a:solidFill>
              <a:schemeClr val="accent1"/>
            </a:solidFill>
          </a:ln>
        </p:spPr>
      </p:pic>
    </p:spTree>
    <p:extLst>
      <p:ext uri="{BB962C8B-B14F-4D97-AF65-F5344CB8AC3E}">
        <p14:creationId xmlns:p14="http://schemas.microsoft.com/office/powerpoint/2010/main" val="336253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5" y="229084"/>
            <a:ext cx="7005391"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Decisión</a:t>
            </a:r>
          </a:p>
        </p:txBody>
      </p:sp>
      <p:pic>
        <p:nvPicPr>
          <p:cNvPr id="6" name="Imagen 5">
            <a:extLst>
              <a:ext uri="{FF2B5EF4-FFF2-40B4-BE49-F238E27FC236}">
                <a16:creationId xmlns:a16="http://schemas.microsoft.com/office/drawing/2014/main" id="{8D8D76FC-8073-8B45-A1D6-3D51F981F661}"/>
              </a:ext>
            </a:extLst>
          </p:cNvPr>
          <p:cNvPicPr>
            <a:picLocks noChangeAspect="1"/>
          </p:cNvPicPr>
          <p:nvPr/>
        </p:nvPicPr>
        <p:blipFill rotWithShape="1">
          <a:blip r:embed="rId3">
            <a:extLst>
              <a:ext uri="{28A0092B-C50C-407E-A947-70E740481C1C}">
                <a14:useLocalDpi xmlns:a14="http://schemas.microsoft.com/office/drawing/2010/main" val="0"/>
              </a:ext>
            </a:extLst>
          </a:blip>
          <a:srcRect l="35463" t="14177" r="16713"/>
          <a:stretch/>
        </p:blipFill>
        <p:spPr>
          <a:xfrm>
            <a:off x="3416669" y="930815"/>
            <a:ext cx="4557750" cy="2284270"/>
          </a:xfrm>
          <a:prstGeom prst="rect">
            <a:avLst/>
          </a:prstGeom>
        </p:spPr>
      </p:pic>
      <p:sp>
        <p:nvSpPr>
          <p:cNvPr id="12" name="Marcador de contenido 2">
            <a:extLst>
              <a:ext uri="{FF2B5EF4-FFF2-40B4-BE49-F238E27FC236}">
                <a16:creationId xmlns:a16="http://schemas.microsoft.com/office/drawing/2014/main" id="{743B76CD-FFDB-0143-A759-747AB529C3CA}"/>
              </a:ext>
            </a:extLst>
          </p:cNvPr>
          <p:cNvSpPr txBox="1">
            <a:spLocks noGrp="1"/>
          </p:cNvSpPr>
          <p:nvPr>
            <p:ph idx="1"/>
          </p:nvPr>
        </p:nvSpPr>
        <p:spPr>
          <a:xfrm>
            <a:off x="546471" y="3533932"/>
            <a:ext cx="10515600" cy="2159566"/>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Este </a:t>
            </a:r>
            <a:r>
              <a:rPr lang="es-CO" dirty="0" err="1"/>
              <a:t>símbolo</a:t>
            </a:r>
            <a:r>
              <a:rPr lang="es-CO" dirty="0"/>
              <a:t> nos permite representar una </a:t>
            </a:r>
            <a:r>
              <a:rPr lang="es-CO" b="1" i="1" dirty="0" err="1"/>
              <a:t>Decisión</a:t>
            </a:r>
            <a:r>
              <a:rPr lang="es-CO" dirty="0"/>
              <a:t>. </a:t>
            </a:r>
          </a:p>
          <a:p>
            <a:r>
              <a:rPr lang="es-CO" dirty="0"/>
              <a:t>En su interior podemos escribir la </a:t>
            </a:r>
            <a:r>
              <a:rPr lang="es-CO" b="1" i="1" dirty="0" err="1"/>
              <a:t>condición</a:t>
            </a:r>
            <a:r>
              <a:rPr lang="es-CO" dirty="0"/>
              <a:t>, de la cual depende la </a:t>
            </a:r>
            <a:r>
              <a:rPr lang="es-CO" dirty="0" err="1"/>
              <a:t>decisión</a:t>
            </a:r>
            <a:r>
              <a:rPr lang="es-CO" dirty="0"/>
              <a:t>, y por sus extremos derecho (o izquierdo) e inferior, se pueden colocar las salidas para los casos en que la </a:t>
            </a:r>
            <a:r>
              <a:rPr lang="es-CO" dirty="0" err="1"/>
              <a:t>condición</a:t>
            </a:r>
            <a:r>
              <a:rPr lang="es-CO" dirty="0"/>
              <a:t> sea </a:t>
            </a:r>
            <a:r>
              <a:rPr lang="es-CO" b="1" i="1" dirty="0"/>
              <a:t>Falsa</a:t>
            </a:r>
            <a:r>
              <a:rPr lang="es-CO" dirty="0"/>
              <a:t> o sea </a:t>
            </a:r>
            <a:r>
              <a:rPr lang="es-CO" b="1" i="1" dirty="0"/>
              <a:t>Verdadera</a:t>
            </a:r>
            <a:r>
              <a:rPr lang="es-CO" dirty="0"/>
              <a:t>. </a:t>
            </a:r>
          </a:p>
        </p:txBody>
      </p:sp>
    </p:spTree>
    <p:extLst>
      <p:ext uri="{BB962C8B-B14F-4D97-AF65-F5344CB8AC3E}">
        <p14:creationId xmlns:p14="http://schemas.microsoft.com/office/powerpoint/2010/main" val="127278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0" name="Título 3">
            <a:extLst>
              <a:ext uri="{FF2B5EF4-FFF2-40B4-BE49-F238E27FC236}">
                <a16:creationId xmlns:a16="http://schemas.microsoft.com/office/drawing/2014/main" id="{A2A9933F-DDCC-6F40-8F1F-0BC6D27802E8}"/>
              </a:ext>
            </a:extLst>
          </p:cNvPr>
          <p:cNvSpPr txBox="1">
            <a:spLocks noGrp="1"/>
          </p:cNvSpPr>
          <p:nvPr>
            <p:ph type="title"/>
          </p:nvPr>
        </p:nvSpPr>
        <p:spPr>
          <a:xfrm>
            <a:off x="2456794" y="335043"/>
            <a:ext cx="6886903"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defRPr>
            </a:lvl1pPr>
          </a:lstStyle>
          <a:p>
            <a:r>
              <a:rPr lang="es-CO" dirty="0"/>
              <a:t>Lógica</a:t>
            </a:r>
          </a:p>
        </p:txBody>
      </p:sp>
      <p:pic>
        <p:nvPicPr>
          <p:cNvPr id="15" name="Imagen 14">
            <a:extLst>
              <a:ext uri="{FF2B5EF4-FFF2-40B4-BE49-F238E27FC236}">
                <a16:creationId xmlns:a16="http://schemas.microsoft.com/office/drawing/2014/main" id="{26A4412E-C6A3-BF4D-89F1-72013BFEFB65}"/>
              </a:ext>
            </a:extLst>
          </p:cNvPr>
          <p:cNvPicPr>
            <a:picLocks noChangeAspect="1"/>
          </p:cNvPicPr>
          <p:nvPr/>
        </p:nvPicPr>
        <p:blipFill rotWithShape="1">
          <a:blip r:embed="rId3"/>
          <a:srcRect l="20882" t="13460" r="21494" b="27050"/>
          <a:stretch/>
        </p:blipFill>
        <p:spPr>
          <a:xfrm>
            <a:off x="9968054" y="1875197"/>
            <a:ext cx="1964906" cy="2028497"/>
          </a:xfrm>
          <a:prstGeom prst="rect">
            <a:avLst/>
          </a:prstGeom>
        </p:spPr>
      </p:pic>
      <p:sp>
        <p:nvSpPr>
          <p:cNvPr id="12" name="Marcador de contenido 2">
            <a:extLst>
              <a:ext uri="{FF2B5EF4-FFF2-40B4-BE49-F238E27FC236}">
                <a16:creationId xmlns:a16="http://schemas.microsoft.com/office/drawing/2014/main" id="{1B55C81B-9621-6E4F-A09F-03C950FE7754}"/>
              </a:ext>
            </a:extLst>
          </p:cNvPr>
          <p:cNvSpPr txBox="1">
            <a:spLocks noGrp="1"/>
          </p:cNvSpPr>
          <p:nvPr>
            <p:ph idx="1"/>
          </p:nvPr>
        </p:nvSpPr>
        <p:spPr>
          <a:xfrm>
            <a:off x="642445" y="2268979"/>
            <a:ext cx="10515600" cy="2249847"/>
          </a:xfrm>
          <a:prstGeom prst="rect">
            <a:avLst/>
          </a:prstGeom>
          <a:noFill/>
        </p:spPr>
        <p:txBody>
          <a:bodyPr vert="horz" wrap="square" lIns="91440" tIns="45720" rIns="91440" bIns="45720" rtlCol="0">
            <a:spAutoFit/>
          </a:bodyPr>
          <a:lstStyle>
            <a:lvl1pPr indent="0">
              <a:lnSpc>
                <a:spcPct val="90000"/>
              </a:lnSpc>
              <a:spcBef>
                <a:spcPts val="1000"/>
              </a:spcBef>
              <a:buFont typeface="Arial" panose="020B0604020202020204" pitchFamily="34" charset="0"/>
              <a:buNone/>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s-CO" sz="3200" i="1" dirty="0"/>
          </a:p>
          <a:p>
            <a:r>
              <a:rPr lang="es-CO" sz="3200" i="1" dirty="0"/>
              <a:t>“Forma más </a:t>
            </a:r>
            <a:r>
              <a:rPr lang="es-CO" sz="3200" b="1" i="1" dirty="0"/>
              <a:t>OBVIA</a:t>
            </a:r>
            <a:r>
              <a:rPr lang="es-CO" sz="3200" i="1" dirty="0"/>
              <a:t> y más </a:t>
            </a:r>
            <a:r>
              <a:rPr lang="es-CO" sz="3200" b="1" i="1" dirty="0"/>
              <a:t>FÁCIL</a:t>
            </a:r>
            <a:r>
              <a:rPr lang="es-CO" sz="3200" i="1" dirty="0"/>
              <a:t> de hacer algo.”</a:t>
            </a:r>
            <a:endParaRPr lang="es-CO" sz="3200" dirty="0"/>
          </a:p>
          <a:p>
            <a:r>
              <a:rPr lang="es-CO" sz="3200" dirty="0"/>
              <a:t>			</a:t>
            </a:r>
          </a:p>
          <a:p>
            <a:r>
              <a:rPr lang="es-CO" sz="3200" dirty="0"/>
              <a:t>				</a:t>
            </a:r>
            <a:r>
              <a:rPr lang="es-CO" sz="3200" b="1" i="1" dirty="0" err="1"/>
              <a:t>Ph.D</a:t>
            </a:r>
            <a:r>
              <a:rPr lang="es-CO" sz="3200" b="1" i="1" dirty="0"/>
              <a:t>. Omar Iván Trejos </a:t>
            </a:r>
            <a:r>
              <a:rPr lang="es-CO" sz="3200" b="1" i="1" dirty="0" err="1"/>
              <a:t>Buriticá</a:t>
            </a:r>
            <a:endParaRPr lang="es-CO" sz="3200" dirty="0"/>
          </a:p>
        </p:txBody>
      </p:sp>
    </p:spTree>
    <p:extLst>
      <p:ext uri="{BB962C8B-B14F-4D97-AF65-F5344CB8AC3E}">
        <p14:creationId xmlns:p14="http://schemas.microsoft.com/office/powerpoint/2010/main" val="3850723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110189" y="75478"/>
            <a:ext cx="7005391" cy="1200329"/>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sz="4000" dirty="0"/>
              <a:t>Diagramas de Flujo - Decisión</a:t>
            </a:r>
            <a:br>
              <a:rPr lang="es-CO" sz="4000" dirty="0"/>
            </a:br>
            <a:r>
              <a:rPr lang="es-CO" sz="4000" dirty="0"/>
              <a:t>Ejemplos</a:t>
            </a:r>
          </a:p>
        </p:txBody>
      </p:sp>
      <p:pic>
        <p:nvPicPr>
          <p:cNvPr id="8" name="Marcador de contenido 4">
            <a:extLst>
              <a:ext uri="{FF2B5EF4-FFF2-40B4-BE49-F238E27FC236}">
                <a16:creationId xmlns:a16="http://schemas.microsoft.com/office/drawing/2014/main" id="{7F912F73-3DAB-EC4A-8A1D-1E7408504E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907" b="4042"/>
          <a:stretch/>
        </p:blipFill>
        <p:spPr>
          <a:xfrm>
            <a:off x="838200" y="1646825"/>
            <a:ext cx="10515600" cy="3815802"/>
          </a:xfrm>
          <a:ln>
            <a:solidFill>
              <a:schemeClr val="accent1"/>
            </a:solidFill>
          </a:ln>
        </p:spPr>
      </p:pic>
    </p:spTree>
    <p:extLst>
      <p:ext uri="{BB962C8B-B14F-4D97-AF65-F5344CB8AC3E}">
        <p14:creationId xmlns:p14="http://schemas.microsoft.com/office/powerpoint/2010/main" val="3049302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5" y="-75614"/>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Entradas o Salidas</a:t>
            </a:r>
          </a:p>
        </p:txBody>
      </p:sp>
      <p:sp>
        <p:nvSpPr>
          <p:cNvPr id="13" name="Marcador de contenido 2">
            <a:extLst>
              <a:ext uri="{FF2B5EF4-FFF2-40B4-BE49-F238E27FC236}">
                <a16:creationId xmlns:a16="http://schemas.microsoft.com/office/drawing/2014/main" id="{D4A76663-6A63-D441-99CE-CC61B0588D95}"/>
              </a:ext>
            </a:extLst>
          </p:cNvPr>
          <p:cNvSpPr txBox="1">
            <a:spLocks noGrp="1"/>
          </p:cNvSpPr>
          <p:nvPr>
            <p:ph idx="1"/>
          </p:nvPr>
        </p:nvSpPr>
        <p:spPr>
          <a:xfrm>
            <a:off x="546470" y="4015665"/>
            <a:ext cx="10515600" cy="1643527"/>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Este </a:t>
            </a:r>
            <a:r>
              <a:rPr lang="es-CO" dirty="0" err="1"/>
              <a:t>símbolo</a:t>
            </a:r>
            <a:r>
              <a:rPr lang="es-CO" dirty="0"/>
              <a:t> nos permite expresar un proceso de </a:t>
            </a:r>
            <a:r>
              <a:rPr lang="es-CO" b="1" i="1" dirty="0"/>
              <a:t>entrada o salida</a:t>
            </a:r>
            <a:r>
              <a:rPr lang="es-CO" dirty="0"/>
              <a:t>, teniendo en cuenta que una entrada en un algoritmo se concibe como el proceso a </a:t>
            </a:r>
            <a:r>
              <a:rPr lang="es-CO" dirty="0" err="1"/>
              <a:t>través</a:t>
            </a:r>
            <a:r>
              <a:rPr lang="es-CO" dirty="0"/>
              <a:t> del cual se recibe </a:t>
            </a:r>
            <a:r>
              <a:rPr lang="es-CO" dirty="0" err="1"/>
              <a:t>información</a:t>
            </a:r>
            <a:r>
              <a:rPr lang="es-CO" dirty="0"/>
              <a:t> y una salida es el proceso a </a:t>
            </a:r>
            <a:r>
              <a:rPr lang="es-CO" dirty="0" err="1"/>
              <a:t>través</a:t>
            </a:r>
            <a:r>
              <a:rPr lang="es-CO" dirty="0"/>
              <a:t> del cual se entrega </a:t>
            </a:r>
            <a:r>
              <a:rPr lang="es-CO" dirty="0" err="1"/>
              <a:t>información</a:t>
            </a:r>
            <a:r>
              <a:rPr lang="es-CO" dirty="0"/>
              <a:t>.</a:t>
            </a:r>
          </a:p>
        </p:txBody>
      </p:sp>
      <p:pic>
        <p:nvPicPr>
          <p:cNvPr id="14" name="Imagen 13">
            <a:extLst>
              <a:ext uri="{FF2B5EF4-FFF2-40B4-BE49-F238E27FC236}">
                <a16:creationId xmlns:a16="http://schemas.microsoft.com/office/drawing/2014/main" id="{56907FCB-1648-0548-85EC-F8080C0E85C4}"/>
              </a:ext>
            </a:extLst>
          </p:cNvPr>
          <p:cNvPicPr>
            <a:picLocks noChangeAspect="1"/>
          </p:cNvPicPr>
          <p:nvPr/>
        </p:nvPicPr>
        <p:blipFill rotWithShape="1">
          <a:blip r:embed="rId3">
            <a:extLst>
              <a:ext uri="{28A0092B-C50C-407E-A947-70E740481C1C}">
                <a14:useLocalDpi xmlns:a14="http://schemas.microsoft.com/office/drawing/2010/main" val="0"/>
              </a:ext>
            </a:extLst>
          </a:blip>
          <a:srcRect l="5726" t="7017" r="82994" b="60107"/>
          <a:stretch/>
        </p:blipFill>
        <p:spPr>
          <a:xfrm>
            <a:off x="4870626" y="1295447"/>
            <a:ext cx="1867287" cy="2355585"/>
          </a:xfrm>
          <a:prstGeom prst="rect">
            <a:avLst/>
          </a:prstGeom>
          <a:ln>
            <a:solidFill>
              <a:schemeClr val="accent1"/>
            </a:solidFill>
          </a:ln>
        </p:spPr>
      </p:pic>
    </p:spTree>
    <p:extLst>
      <p:ext uri="{BB962C8B-B14F-4D97-AF65-F5344CB8AC3E}">
        <p14:creationId xmlns:p14="http://schemas.microsoft.com/office/powerpoint/2010/main" val="27255293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Escritura o Salida</a:t>
            </a:r>
          </a:p>
        </p:txBody>
      </p:sp>
      <p:pic>
        <p:nvPicPr>
          <p:cNvPr id="6" name="Imagen 5">
            <a:extLst>
              <a:ext uri="{FF2B5EF4-FFF2-40B4-BE49-F238E27FC236}">
                <a16:creationId xmlns:a16="http://schemas.microsoft.com/office/drawing/2014/main" id="{05F4EA67-D8A6-2744-9C40-CE23FC8F1B68}"/>
              </a:ext>
            </a:extLst>
          </p:cNvPr>
          <p:cNvPicPr>
            <a:picLocks noChangeAspect="1"/>
          </p:cNvPicPr>
          <p:nvPr/>
        </p:nvPicPr>
        <p:blipFill rotWithShape="1">
          <a:blip r:embed="rId3">
            <a:extLst>
              <a:ext uri="{28A0092B-C50C-407E-A947-70E740481C1C}">
                <a14:useLocalDpi xmlns:a14="http://schemas.microsoft.com/office/drawing/2010/main" val="0"/>
              </a:ext>
            </a:extLst>
          </a:blip>
          <a:srcRect l="20528" t="7461" r="62981" b="60107"/>
          <a:stretch/>
        </p:blipFill>
        <p:spPr>
          <a:xfrm>
            <a:off x="4168898" y="1502953"/>
            <a:ext cx="3270739" cy="2784347"/>
          </a:xfrm>
          <a:prstGeom prst="rect">
            <a:avLst/>
          </a:prstGeom>
          <a:ln>
            <a:solidFill>
              <a:schemeClr val="accent1"/>
            </a:solidFill>
          </a:ln>
        </p:spPr>
      </p:pic>
      <p:sp>
        <p:nvSpPr>
          <p:cNvPr id="10" name="Marcador de contenido 2">
            <a:extLst>
              <a:ext uri="{FF2B5EF4-FFF2-40B4-BE49-F238E27FC236}">
                <a16:creationId xmlns:a16="http://schemas.microsoft.com/office/drawing/2014/main" id="{F583CD5E-4BC4-F548-A1CD-925DC34AE1E3}"/>
              </a:ext>
            </a:extLst>
          </p:cNvPr>
          <p:cNvSpPr txBox="1">
            <a:spLocks noGrp="1"/>
          </p:cNvSpPr>
          <p:nvPr>
            <p:ph idx="1"/>
          </p:nvPr>
        </p:nvSpPr>
        <p:spPr>
          <a:xfrm>
            <a:off x="546468" y="4554740"/>
            <a:ext cx="10515600" cy="1255728"/>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Este </a:t>
            </a:r>
            <a:r>
              <a:rPr lang="es-CO" dirty="0" err="1"/>
              <a:t>símbolo</a:t>
            </a:r>
            <a:r>
              <a:rPr lang="es-CO" dirty="0"/>
              <a:t> permite representar la escritura en un dispositivo o periférico de un resultado, o lo que </a:t>
            </a:r>
            <a:r>
              <a:rPr lang="es-CO" dirty="0" err="1"/>
              <a:t>técnicamente</a:t>
            </a:r>
            <a:r>
              <a:rPr lang="es-CO" dirty="0"/>
              <a:t> se conoce como una </a:t>
            </a:r>
            <a:r>
              <a:rPr lang="es-CO" b="1" i="1" dirty="0"/>
              <a:t>salida (output)</a:t>
            </a:r>
            <a:r>
              <a:rPr lang="es-CO" dirty="0"/>
              <a:t>. </a:t>
            </a:r>
          </a:p>
        </p:txBody>
      </p:sp>
    </p:spTree>
    <p:extLst>
      <p:ext uri="{BB962C8B-B14F-4D97-AF65-F5344CB8AC3E}">
        <p14:creationId xmlns:p14="http://schemas.microsoft.com/office/powerpoint/2010/main" val="2788481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Inicio o Finalización</a:t>
            </a:r>
          </a:p>
        </p:txBody>
      </p:sp>
      <p:pic>
        <p:nvPicPr>
          <p:cNvPr id="7" name="Imagen 6">
            <a:extLst>
              <a:ext uri="{FF2B5EF4-FFF2-40B4-BE49-F238E27FC236}">
                <a16:creationId xmlns:a16="http://schemas.microsoft.com/office/drawing/2014/main" id="{D73EC8BC-B679-1A4D-9506-5B1C449AEBC7}"/>
              </a:ext>
            </a:extLst>
          </p:cNvPr>
          <p:cNvPicPr>
            <a:picLocks noChangeAspect="1"/>
          </p:cNvPicPr>
          <p:nvPr/>
        </p:nvPicPr>
        <p:blipFill rotWithShape="1">
          <a:blip r:embed="rId3">
            <a:extLst>
              <a:ext uri="{28A0092B-C50C-407E-A947-70E740481C1C}">
                <a14:useLocalDpi xmlns:a14="http://schemas.microsoft.com/office/drawing/2010/main" val="0"/>
              </a:ext>
            </a:extLst>
          </a:blip>
          <a:srcRect l="45769" t="16568" r="24711" b="58108"/>
          <a:stretch/>
        </p:blipFill>
        <p:spPr>
          <a:xfrm>
            <a:off x="3118795" y="1565378"/>
            <a:ext cx="5954410" cy="2211084"/>
          </a:xfrm>
          <a:prstGeom prst="rect">
            <a:avLst/>
          </a:prstGeom>
          <a:ln>
            <a:solidFill>
              <a:schemeClr val="accent1"/>
            </a:solidFill>
          </a:ln>
        </p:spPr>
      </p:pic>
      <p:sp>
        <p:nvSpPr>
          <p:cNvPr id="12" name="Marcador de contenido 2">
            <a:extLst>
              <a:ext uri="{FF2B5EF4-FFF2-40B4-BE49-F238E27FC236}">
                <a16:creationId xmlns:a16="http://schemas.microsoft.com/office/drawing/2014/main" id="{FAFA0BB5-6864-7A42-86E9-5E07FC92F03C}"/>
              </a:ext>
            </a:extLst>
          </p:cNvPr>
          <p:cNvSpPr txBox="1">
            <a:spLocks noGrp="1"/>
          </p:cNvSpPr>
          <p:nvPr>
            <p:ph idx="1"/>
          </p:nvPr>
        </p:nvSpPr>
        <p:spPr>
          <a:xfrm>
            <a:off x="933892" y="4019847"/>
            <a:ext cx="10515600" cy="1771767"/>
          </a:xfrm>
          <a:prstGeom prst="rect">
            <a:avLst/>
          </a:prstGeom>
          <a:noFill/>
        </p:spPr>
        <p:txBody>
          <a:bodyPr vert="horz" wrap="square" lIns="91440" tIns="45720" rIns="91440" bIns="45720" rtlCol="0">
            <a:spAutoFit/>
          </a:bodyPr>
          <a:lstStyle>
            <a:lvl1pPr marL="685800" indent="-457200">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CO" dirty="0"/>
              <a:t>Estos </a:t>
            </a:r>
            <a:r>
              <a:rPr lang="es-CO" dirty="0" err="1"/>
              <a:t>símbolos</a:t>
            </a:r>
            <a:r>
              <a:rPr lang="es-CO" dirty="0"/>
              <a:t> representan el </a:t>
            </a:r>
            <a:r>
              <a:rPr lang="es-CO" b="1" i="1" dirty="0"/>
              <a:t>Inicio</a:t>
            </a:r>
            <a:r>
              <a:rPr lang="es-CO" dirty="0"/>
              <a:t> ó el </a:t>
            </a:r>
            <a:r>
              <a:rPr lang="es-CO" b="1" i="1" dirty="0"/>
              <a:t>Fin</a:t>
            </a:r>
            <a:r>
              <a:rPr lang="es-CO" dirty="0"/>
              <a:t> de un Algoritmo (solución). </a:t>
            </a:r>
          </a:p>
          <a:p>
            <a:r>
              <a:rPr lang="es-CO" dirty="0"/>
              <a:t>Todo lo que se tiene que hacer es escribir la palabra Inicio o Fin y ubicarlo apropiadamente dentro del Diagrama de Flujo.</a:t>
            </a:r>
          </a:p>
        </p:txBody>
      </p:sp>
    </p:spTree>
    <p:extLst>
      <p:ext uri="{BB962C8B-B14F-4D97-AF65-F5344CB8AC3E}">
        <p14:creationId xmlns:p14="http://schemas.microsoft.com/office/powerpoint/2010/main" val="3417932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Inicio o Finalización</a:t>
            </a:r>
          </a:p>
        </p:txBody>
      </p:sp>
      <p:sp>
        <p:nvSpPr>
          <p:cNvPr id="9" name="Marcador de contenido 2">
            <a:extLst>
              <a:ext uri="{FF2B5EF4-FFF2-40B4-BE49-F238E27FC236}">
                <a16:creationId xmlns:a16="http://schemas.microsoft.com/office/drawing/2014/main" id="{20A565D7-B15C-1043-AA3C-6748E6E31D05}"/>
              </a:ext>
            </a:extLst>
          </p:cNvPr>
          <p:cNvSpPr txBox="1">
            <a:spLocks noGrp="1"/>
          </p:cNvSpPr>
          <p:nvPr>
            <p:ph idx="1"/>
          </p:nvPr>
        </p:nvSpPr>
        <p:spPr>
          <a:xfrm>
            <a:off x="838200" y="3703465"/>
            <a:ext cx="10515600" cy="2159566"/>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Estos </a:t>
            </a:r>
            <a:r>
              <a:rPr lang="es-CO" dirty="0" err="1"/>
              <a:t>símbolos</a:t>
            </a:r>
            <a:r>
              <a:rPr lang="es-CO" dirty="0"/>
              <a:t> representan una </a:t>
            </a:r>
            <a:r>
              <a:rPr lang="es-CO" b="1" i="1" dirty="0"/>
              <a:t>entrada de datos utilizando el teclado del computador.</a:t>
            </a:r>
            <a:r>
              <a:rPr lang="es-CO" dirty="0"/>
              <a:t> </a:t>
            </a:r>
          </a:p>
          <a:p>
            <a:r>
              <a:rPr lang="es-CO" dirty="0"/>
              <a:t>Todo lo que tenemos que escribir en su interior es el nombre de la variable (o las variables) en donde queremos que se almacene el dato que entra por el teclado. </a:t>
            </a:r>
          </a:p>
        </p:txBody>
      </p:sp>
      <p:pic>
        <p:nvPicPr>
          <p:cNvPr id="10" name="Imagen 9">
            <a:extLst>
              <a:ext uri="{FF2B5EF4-FFF2-40B4-BE49-F238E27FC236}">
                <a16:creationId xmlns:a16="http://schemas.microsoft.com/office/drawing/2014/main" id="{86553E5A-024F-D641-AA8E-158A78643C42}"/>
              </a:ext>
            </a:extLst>
          </p:cNvPr>
          <p:cNvPicPr>
            <a:picLocks noChangeAspect="1"/>
          </p:cNvPicPr>
          <p:nvPr/>
        </p:nvPicPr>
        <p:blipFill rotWithShape="1">
          <a:blip r:embed="rId3">
            <a:extLst>
              <a:ext uri="{28A0092B-C50C-407E-A947-70E740481C1C}">
                <a14:useLocalDpi xmlns:a14="http://schemas.microsoft.com/office/drawing/2010/main" val="0"/>
              </a:ext>
            </a:extLst>
          </a:blip>
          <a:srcRect l="8654" t="64442" r="49327" b="3883"/>
          <a:stretch/>
        </p:blipFill>
        <p:spPr>
          <a:xfrm>
            <a:off x="2693061" y="1397962"/>
            <a:ext cx="6805877" cy="2220804"/>
          </a:xfrm>
          <a:prstGeom prst="rect">
            <a:avLst/>
          </a:prstGeom>
          <a:ln>
            <a:solidFill>
              <a:schemeClr val="accent1"/>
            </a:solidFill>
          </a:ln>
        </p:spPr>
      </p:pic>
    </p:spTree>
    <p:extLst>
      <p:ext uri="{BB962C8B-B14F-4D97-AF65-F5344CB8AC3E}">
        <p14:creationId xmlns:p14="http://schemas.microsoft.com/office/powerpoint/2010/main" val="2357477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Conectores Diagramas</a:t>
            </a:r>
          </a:p>
        </p:txBody>
      </p:sp>
      <p:pic>
        <p:nvPicPr>
          <p:cNvPr id="6" name="Imagen 5">
            <a:extLst>
              <a:ext uri="{FF2B5EF4-FFF2-40B4-BE49-F238E27FC236}">
                <a16:creationId xmlns:a16="http://schemas.microsoft.com/office/drawing/2014/main" id="{BB63CA83-44B8-6246-B36A-D29699F63DD2}"/>
              </a:ext>
            </a:extLst>
          </p:cNvPr>
          <p:cNvPicPr>
            <a:picLocks noChangeAspect="1"/>
          </p:cNvPicPr>
          <p:nvPr/>
        </p:nvPicPr>
        <p:blipFill rotWithShape="1">
          <a:blip r:embed="rId3">
            <a:extLst>
              <a:ext uri="{28A0092B-C50C-407E-A947-70E740481C1C}">
                <a14:useLocalDpi xmlns:a14="http://schemas.microsoft.com/office/drawing/2010/main" val="0"/>
              </a:ext>
            </a:extLst>
          </a:blip>
          <a:srcRect l="74327" t="70770" r="11442" b="14125"/>
          <a:stretch/>
        </p:blipFill>
        <p:spPr>
          <a:xfrm>
            <a:off x="4127865" y="2048679"/>
            <a:ext cx="3352801" cy="1540514"/>
          </a:xfrm>
          <a:prstGeom prst="rect">
            <a:avLst/>
          </a:prstGeom>
          <a:ln>
            <a:solidFill>
              <a:schemeClr val="accent1"/>
            </a:solidFill>
          </a:ln>
        </p:spPr>
      </p:pic>
      <p:sp>
        <p:nvSpPr>
          <p:cNvPr id="13" name="Marcador de contenido 2">
            <a:extLst>
              <a:ext uri="{FF2B5EF4-FFF2-40B4-BE49-F238E27FC236}">
                <a16:creationId xmlns:a16="http://schemas.microsoft.com/office/drawing/2014/main" id="{EA719B76-B363-4140-8369-671F8FCF3587}"/>
              </a:ext>
            </a:extLst>
          </p:cNvPr>
          <p:cNvSpPr txBox="1">
            <a:spLocks noGrp="1"/>
          </p:cNvSpPr>
          <p:nvPr>
            <p:ph idx="1"/>
          </p:nvPr>
        </p:nvSpPr>
        <p:spPr>
          <a:xfrm>
            <a:off x="838200" y="4324609"/>
            <a:ext cx="10515600" cy="867930"/>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Nos permiten representar la </a:t>
            </a:r>
            <a:r>
              <a:rPr lang="es-CO" b="1" i="1" dirty="0" err="1"/>
              <a:t>continuación</a:t>
            </a:r>
            <a:r>
              <a:rPr lang="es-CO" dirty="0"/>
              <a:t> de un Diagrama de Flujo cuando éste es tan largo que no cabe en una sola hoja. </a:t>
            </a:r>
          </a:p>
        </p:txBody>
      </p:sp>
    </p:spTree>
    <p:extLst>
      <p:ext uri="{BB962C8B-B14F-4D97-AF65-F5344CB8AC3E}">
        <p14:creationId xmlns:p14="http://schemas.microsoft.com/office/powerpoint/2010/main" val="1999383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Diagramas de Flujo - </a:t>
            </a:r>
            <a:br>
              <a:rPr lang="es-CO" dirty="0"/>
            </a:br>
            <a:r>
              <a:rPr lang="es-CO" dirty="0"/>
              <a:t>Flechas (Flujos)</a:t>
            </a:r>
          </a:p>
        </p:txBody>
      </p:sp>
      <p:pic>
        <p:nvPicPr>
          <p:cNvPr id="7" name="Imagen 6">
            <a:extLst>
              <a:ext uri="{FF2B5EF4-FFF2-40B4-BE49-F238E27FC236}">
                <a16:creationId xmlns:a16="http://schemas.microsoft.com/office/drawing/2014/main" id="{A0AC4937-9BDB-2149-AA91-0726DC82A7E7}"/>
              </a:ext>
            </a:extLst>
          </p:cNvPr>
          <p:cNvPicPr>
            <a:picLocks noChangeAspect="1"/>
          </p:cNvPicPr>
          <p:nvPr/>
        </p:nvPicPr>
        <p:blipFill rotWithShape="1">
          <a:blip r:embed="rId3">
            <a:extLst>
              <a:ext uri="{28A0092B-C50C-407E-A947-70E740481C1C}">
                <a14:useLocalDpi xmlns:a14="http://schemas.microsoft.com/office/drawing/2010/main" val="0"/>
              </a:ext>
            </a:extLst>
          </a:blip>
          <a:srcRect l="55673" t="70103" r="31346" b="13903"/>
          <a:stretch/>
        </p:blipFill>
        <p:spPr>
          <a:xfrm>
            <a:off x="3916851" y="1908007"/>
            <a:ext cx="3774830" cy="2013244"/>
          </a:xfrm>
          <a:prstGeom prst="rect">
            <a:avLst/>
          </a:prstGeom>
          <a:ln>
            <a:solidFill>
              <a:schemeClr val="accent1"/>
            </a:solidFill>
          </a:ln>
        </p:spPr>
      </p:pic>
      <p:sp>
        <p:nvSpPr>
          <p:cNvPr id="10" name="Marcador de contenido 2">
            <a:extLst>
              <a:ext uri="{FF2B5EF4-FFF2-40B4-BE49-F238E27FC236}">
                <a16:creationId xmlns:a16="http://schemas.microsoft.com/office/drawing/2014/main" id="{0F1F0544-2B4A-5F4D-9042-21CCB10AD96B}"/>
              </a:ext>
            </a:extLst>
          </p:cNvPr>
          <p:cNvSpPr txBox="1">
            <a:spLocks noGrp="1"/>
          </p:cNvSpPr>
          <p:nvPr>
            <p:ph idx="1"/>
          </p:nvPr>
        </p:nvSpPr>
        <p:spPr>
          <a:xfrm>
            <a:off x="838200" y="4324608"/>
            <a:ext cx="10515600" cy="1255728"/>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Las flechas son los </a:t>
            </a:r>
            <a:r>
              <a:rPr lang="es-CO" dirty="0" err="1"/>
              <a:t>símbolos</a:t>
            </a:r>
            <a:r>
              <a:rPr lang="es-CO" dirty="0"/>
              <a:t> que nos van a permitir representar la forma de </a:t>
            </a:r>
            <a:r>
              <a:rPr lang="es-CO" dirty="0" err="1"/>
              <a:t>conexión</a:t>
            </a:r>
            <a:r>
              <a:rPr lang="es-CO" dirty="0"/>
              <a:t> entre los </a:t>
            </a:r>
            <a:r>
              <a:rPr lang="es-CO" dirty="0" err="1"/>
              <a:t>demás</a:t>
            </a:r>
            <a:r>
              <a:rPr lang="es-CO" dirty="0"/>
              <a:t> </a:t>
            </a:r>
            <a:r>
              <a:rPr lang="es-CO" dirty="0" err="1"/>
              <a:t>símbolos</a:t>
            </a:r>
            <a:r>
              <a:rPr lang="es-CO" dirty="0"/>
              <a:t> determinando igualmente el </a:t>
            </a:r>
            <a:r>
              <a:rPr lang="es-CO" b="1" i="1" dirty="0"/>
              <a:t>Flujo de </a:t>
            </a:r>
            <a:r>
              <a:rPr lang="es-CO" b="1" i="1" dirty="0" err="1"/>
              <a:t>ejecución</a:t>
            </a:r>
            <a:r>
              <a:rPr lang="es-CO" b="1" i="1" dirty="0"/>
              <a:t> o </a:t>
            </a:r>
            <a:r>
              <a:rPr lang="es-CO" b="1" i="1" dirty="0" err="1"/>
              <a:t>realización</a:t>
            </a:r>
            <a:r>
              <a:rPr lang="es-CO" b="1" i="1" dirty="0"/>
              <a:t> de acciones</a:t>
            </a:r>
            <a:r>
              <a:rPr lang="es-CO" dirty="0"/>
              <a:t>.</a:t>
            </a:r>
          </a:p>
        </p:txBody>
      </p:sp>
    </p:spTree>
    <p:extLst>
      <p:ext uri="{BB962C8B-B14F-4D97-AF65-F5344CB8AC3E}">
        <p14:creationId xmlns:p14="http://schemas.microsoft.com/office/powerpoint/2010/main" val="4142871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306834"/>
            <a:ext cx="7005391"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Previo</a:t>
            </a:r>
          </a:p>
        </p:txBody>
      </p:sp>
      <p:sp>
        <p:nvSpPr>
          <p:cNvPr id="12" name="Marcador de contenido 2">
            <a:extLst>
              <a:ext uri="{FF2B5EF4-FFF2-40B4-BE49-F238E27FC236}">
                <a16:creationId xmlns:a16="http://schemas.microsoft.com/office/drawing/2014/main" id="{B5C37C89-4B65-4341-9E5B-9FEF52F5EDE2}"/>
              </a:ext>
            </a:extLst>
          </p:cNvPr>
          <p:cNvSpPr txBox="1">
            <a:spLocks noGrp="1"/>
          </p:cNvSpPr>
          <p:nvPr>
            <p:ph idx="1"/>
          </p:nvPr>
        </p:nvSpPr>
        <p:spPr>
          <a:xfrm>
            <a:off x="838200" y="1400322"/>
            <a:ext cx="10515600" cy="4351338"/>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Un algoritmo que nos permitiera Vigilar una empresa desde una ventana </a:t>
            </a:r>
            <a:r>
              <a:rPr lang="es-CO" dirty="0" err="1"/>
              <a:t>asomándonos</a:t>
            </a:r>
            <a:r>
              <a:rPr lang="es-CO" dirty="0"/>
              <a:t> cada media hora por ella. </a:t>
            </a:r>
          </a:p>
        </p:txBody>
      </p:sp>
      <p:pic>
        <p:nvPicPr>
          <p:cNvPr id="13" name="Imagen 12">
            <a:extLst>
              <a:ext uri="{FF2B5EF4-FFF2-40B4-BE49-F238E27FC236}">
                <a16:creationId xmlns:a16="http://schemas.microsoft.com/office/drawing/2014/main" id="{2DC46E0E-CEAF-8342-904F-97EA392E72F2}"/>
              </a:ext>
            </a:extLst>
          </p:cNvPr>
          <p:cNvPicPr>
            <a:picLocks noChangeAspect="1"/>
          </p:cNvPicPr>
          <p:nvPr/>
        </p:nvPicPr>
        <p:blipFill rotWithShape="1">
          <a:blip r:embed="rId3">
            <a:extLst>
              <a:ext uri="{28A0092B-C50C-407E-A947-70E740481C1C}">
                <a14:useLocalDpi xmlns:a14="http://schemas.microsoft.com/office/drawing/2010/main" val="0"/>
              </a:ext>
            </a:extLst>
          </a:blip>
          <a:srcRect b="24616"/>
          <a:stretch/>
        </p:blipFill>
        <p:spPr>
          <a:xfrm>
            <a:off x="3292067" y="2618367"/>
            <a:ext cx="5024398" cy="3017259"/>
          </a:xfrm>
          <a:prstGeom prst="rect">
            <a:avLst/>
          </a:prstGeom>
          <a:ln>
            <a:solidFill>
              <a:schemeClr val="accent1"/>
            </a:solidFill>
          </a:ln>
        </p:spPr>
      </p:pic>
    </p:spTree>
    <p:extLst>
      <p:ext uri="{BB962C8B-B14F-4D97-AF65-F5344CB8AC3E}">
        <p14:creationId xmlns:p14="http://schemas.microsoft.com/office/powerpoint/2010/main" val="650262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306834"/>
            <a:ext cx="7005391"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Ejemplo Previo</a:t>
            </a:r>
          </a:p>
        </p:txBody>
      </p:sp>
      <p:pic>
        <p:nvPicPr>
          <p:cNvPr id="10" name="Marcador de contenido 10" descr="Imagen que contiene texto, captura de pantalla&#10;&#10;Descripción generada automáticamente">
            <a:extLst>
              <a:ext uri="{FF2B5EF4-FFF2-40B4-BE49-F238E27FC236}">
                <a16:creationId xmlns:a16="http://schemas.microsoft.com/office/drawing/2014/main" id="{D230B4E9-C17F-A947-8746-D1C77B9AE9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7847" y="1253331"/>
            <a:ext cx="9292837" cy="4351338"/>
          </a:xfrm>
          <a:prstGeom prst="rect">
            <a:avLst/>
          </a:prstGeom>
          <a:ln>
            <a:solidFill>
              <a:schemeClr val="accent1"/>
            </a:solidFill>
          </a:ln>
        </p:spPr>
      </p:pic>
    </p:spTree>
    <p:extLst>
      <p:ext uri="{BB962C8B-B14F-4D97-AF65-F5344CB8AC3E}">
        <p14:creationId xmlns:p14="http://schemas.microsoft.com/office/powerpoint/2010/main" val="1309589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 de Flujo – Vigilar Ventana</a:t>
            </a:r>
          </a:p>
        </p:txBody>
      </p:sp>
      <p:pic>
        <p:nvPicPr>
          <p:cNvPr id="7" name="Marcador de contenido 7">
            <a:extLst>
              <a:ext uri="{FF2B5EF4-FFF2-40B4-BE49-F238E27FC236}">
                <a16:creationId xmlns:a16="http://schemas.microsoft.com/office/drawing/2014/main" id="{49F37F44-2FEC-0F45-8949-0598B1B3A0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720" t="3990" r="9393" b="3080"/>
          <a:stretch/>
        </p:blipFill>
        <p:spPr>
          <a:xfrm>
            <a:off x="3148015" y="1546019"/>
            <a:ext cx="5895969" cy="5079225"/>
          </a:xfrm>
          <a:ln>
            <a:solidFill>
              <a:schemeClr val="accent1"/>
            </a:solidFill>
          </a:ln>
        </p:spPr>
      </p:pic>
    </p:spTree>
    <p:extLst>
      <p:ext uri="{BB962C8B-B14F-4D97-AF65-F5344CB8AC3E}">
        <p14:creationId xmlns:p14="http://schemas.microsoft.com/office/powerpoint/2010/main" val="142075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pic>
        <p:nvPicPr>
          <p:cNvPr id="15" name="Imagen 14">
            <a:extLst>
              <a:ext uri="{FF2B5EF4-FFF2-40B4-BE49-F238E27FC236}">
                <a16:creationId xmlns:a16="http://schemas.microsoft.com/office/drawing/2014/main" id="{26A4412E-C6A3-BF4D-89F1-72013BFEFB65}"/>
              </a:ext>
            </a:extLst>
          </p:cNvPr>
          <p:cNvPicPr>
            <a:picLocks noChangeAspect="1"/>
          </p:cNvPicPr>
          <p:nvPr/>
        </p:nvPicPr>
        <p:blipFill rotWithShape="1">
          <a:blip r:embed="rId3"/>
          <a:srcRect l="20882" t="13460" r="21494" b="27050"/>
          <a:stretch/>
        </p:blipFill>
        <p:spPr>
          <a:xfrm>
            <a:off x="9953561" y="2614446"/>
            <a:ext cx="1964906" cy="2028497"/>
          </a:xfrm>
          <a:prstGeom prst="rect">
            <a:avLst/>
          </a:prstGeom>
        </p:spPr>
      </p:pic>
      <p:sp>
        <p:nvSpPr>
          <p:cNvPr id="17" name="Marcador de contenido 2">
            <a:extLst>
              <a:ext uri="{FF2B5EF4-FFF2-40B4-BE49-F238E27FC236}">
                <a16:creationId xmlns:a16="http://schemas.microsoft.com/office/drawing/2014/main" id="{195FE51E-452B-DC41-B156-AEF1C5E877F7}"/>
              </a:ext>
            </a:extLst>
          </p:cNvPr>
          <p:cNvSpPr txBox="1">
            <a:spLocks noGrp="1"/>
          </p:cNvSpPr>
          <p:nvPr>
            <p:ph idx="1"/>
          </p:nvPr>
        </p:nvSpPr>
        <p:spPr>
          <a:xfrm>
            <a:off x="293108" y="1968754"/>
            <a:ext cx="9367345" cy="3319883"/>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1" kern="1200">
                <a:solidFill>
                  <a:srgbClr val="3366C9"/>
                </a:solidFill>
                <a:latin typeface="Volkswagen Serial"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Problema</a:t>
            </a:r>
            <a:r>
              <a:rPr lang="es-CO" i="0" dirty="0"/>
              <a:t> -&gt; </a:t>
            </a:r>
            <a:r>
              <a:rPr lang="es-CO" b="1" i="0" dirty="0"/>
              <a:t>Encontrar una solución</a:t>
            </a:r>
          </a:p>
          <a:p>
            <a:endParaRPr lang="es-CO" i="0" dirty="0"/>
          </a:p>
          <a:p>
            <a:r>
              <a:rPr lang="es-CO" i="0" dirty="0"/>
              <a:t>Existe un camino estructural para resolver cualquier problema (en términos generales)</a:t>
            </a:r>
          </a:p>
          <a:p>
            <a:endParaRPr lang="es-CO" i="0" dirty="0"/>
          </a:p>
          <a:p>
            <a:r>
              <a:rPr lang="es-CO" i="0" dirty="0"/>
              <a:t>Dependiendo del problema, se detallan los pasos para alcanzar la solución del mismo</a:t>
            </a:r>
          </a:p>
        </p:txBody>
      </p:sp>
      <p:sp>
        <p:nvSpPr>
          <p:cNvPr id="24" name="Título 3">
            <a:extLst>
              <a:ext uri="{FF2B5EF4-FFF2-40B4-BE49-F238E27FC236}">
                <a16:creationId xmlns:a16="http://schemas.microsoft.com/office/drawing/2014/main" id="{40CDDBCB-526E-3544-8AB5-D76454DA186C}"/>
              </a:ext>
            </a:extLst>
          </p:cNvPr>
          <p:cNvSpPr txBox="1">
            <a:spLocks noGrp="1"/>
          </p:cNvSpPr>
          <p:nvPr>
            <p:ph type="title"/>
          </p:nvPr>
        </p:nvSpPr>
        <p:spPr>
          <a:xfrm>
            <a:off x="2623107" y="9288"/>
            <a:ext cx="6442842" cy="1325563"/>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Metodología Para Solucionar un Problema</a:t>
            </a:r>
          </a:p>
        </p:txBody>
      </p:sp>
    </p:spTree>
    <p:extLst>
      <p:ext uri="{BB962C8B-B14F-4D97-AF65-F5344CB8AC3E}">
        <p14:creationId xmlns:p14="http://schemas.microsoft.com/office/powerpoint/2010/main" val="953044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 de Flujo – Vigilar Ventana</a:t>
            </a:r>
          </a:p>
        </p:txBody>
      </p:sp>
      <p:pic>
        <p:nvPicPr>
          <p:cNvPr id="9" name="Marcador de contenido 5">
            <a:extLst>
              <a:ext uri="{FF2B5EF4-FFF2-40B4-BE49-F238E27FC236}">
                <a16:creationId xmlns:a16="http://schemas.microsoft.com/office/drawing/2014/main" id="{6FB469DD-42DE-2F41-844F-BFFF4BE8746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222" t="3885" r="7123" b="3185"/>
          <a:stretch/>
        </p:blipFill>
        <p:spPr>
          <a:xfrm>
            <a:off x="3720203" y="1313264"/>
            <a:ext cx="4168125" cy="5386189"/>
          </a:xfrm>
          <a:prstGeom prst="rect">
            <a:avLst/>
          </a:prstGeom>
          <a:ln>
            <a:solidFill>
              <a:schemeClr val="accent1"/>
            </a:solidFill>
          </a:ln>
        </p:spPr>
      </p:pic>
    </p:spTree>
    <p:extLst>
      <p:ext uri="{BB962C8B-B14F-4D97-AF65-F5344CB8AC3E}">
        <p14:creationId xmlns:p14="http://schemas.microsoft.com/office/powerpoint/2010/main" val="1057452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 de Flujo – Vigilar Ventana</a:t>
            </a:r>
          </a:p>
        </p:txBody>
      </p:sp>
      <p:pic>
        <p:nvPicPr>
          <p:cNvPr id="7" name="Marcador de contenido 6">
            <a:extLst>
              <a:ext uri="{FF2B5EF4-FFF2-40B4-BE49-F238E27FC236}">
                <a16:creationId xmlns:a16="http://schemas.microsoft.com/office/drawing/2014/main" id="{E5F2E925-9DB0-364A-8864-0B22F0711C4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444" t="2223" r="5581"/>
          <a:stretch/>
        </p:blipFill>
        <p:spPr>
          <a:xfrm>
            <a:off x="3058147" y="1638556"/>
            <a:ext cx="6075706" cy="4894152"/>
          </a:xfrm>
          <a:ln>
            <a:solidFill>
              <a:schemeClr val="accent1"/>
            </a:solidFill>
          </a:ln>
        </p:spPr>
      </p:pic>
    </p:spTree>
    <p:extLst>
      <p:ext uri="{BB962C8B-B14F-4D97-AF65-F5344CB8AC3E}">
        <p14:creationId xmlns:p14="http://schemas.microsoft.com/office/powerpoint/2010/main" val="3690288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Diagrama de Flujo – Vigilar Ventana</a:t>
            </a:r>
          </a:p>
        </p:txBody>
      </p:sp>
      <p:sp>
        <p:nvSpPr>
          <p:cNvPr id="9" name="Marcador de contenido 2">
            <a:extLst>
              <a:ext uri="{FF2B5EF4-FFF2-40B4-BE49-F238E27FC236}">
                <a16:creationId xmlns:a16="http://schemas.microsoft.com/office/drawing/2014/main" id="{9ECB61C2-2DB5-A14B-B090-1FBA726C4C8B}"/>
              </a:ext>
            </a:extLst>
          </p:cNvPr>
          <p:cNvSpPr txBox="1">
            <a:spLocks noGrp="1"/>
          </p:cNvSpPr>
          <p:nvPr>
            <p:ph idx="1"/>
          </p:nvPr>
        </p:nvSpPr>
        <p:spPr>
          <a:xfrm>
            <a:off x="546466" y="1761830"/>
            <a:ext cx="10515600" cy="3319883"/>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Visualizar el diagrama de flujo completo (se sugiere montarlo en </a:t>
            </a:r>
            <a:r>
              <a:rPr lang="es-CO" dirty="0" err="1"/>
              <a:t>yED</a:t>
            </a:r>
            <a:r>
              <a:rPr lang="es-CO" dirty="0"/>
              <a:t>).</a:t>
            </a:r>
          </a:p>
          <a:p>
            <a:endParaRPr lang="es-CO" dirty="0"/>
          </a:p>
          <a:p>
            <a:r>
              <a:rPr lang="es-CO" dirty="0"/>
              <a:t>Observar el flujo de eventos e interconexiones.</a:t>
            </a:r>
          </a:p>
          <a:p>
            <a:endParaRPr lang="es-CO" dirty="0"/>
          </a:p>
          <a:p>
            <a:r>
              <a:rPr lang="es-CO" dirty="0"/>
              <a:t>Observar jerarquía de las diferentes estructuras: </a:t>
            </a:r>
            <a:r>
              <a:rPr lang="es-CO" b="1" i="1" dirty="0"/>
              <a:t>lógica, decisiva y cíclica.</a:t>
            </a:r>
          </a:p>
        </p:txBody>
      </p:sp>
    </p:spTree>
    <p:extLst>
      <p:ext uri="{BB962C8B-B14F-4D97-AF65-F5344CB8AC3E}">
        <p14:creationId xmlns:p14="http://schemas.microsoft.com/office/powerpoint/2010/main" val="3986436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Ejercicio: Proponer el Diagrama de Flujo</a:t>
            </a:r>
          </a:p>
        </p:txBody>
      </p:sp>
      <p:pic>
        <p:nvPicPr>
          <p:cNvPr id="7" name="Marcador de contenido 6" descr="Una captura de pantalla de un celular&#10;&#10;Descripción generada automáticamente">
            <a:extLst>
              <a:ext uri="{FF2B5EF4-FFF2-40B4-BE49-F238E27FC236}">
                <a16:creationId xmlns:a16="http://schemas.microsoft.com/office/drawing/2014/main" id="{3EB1F2DE-29DA-1D4D-A766-1D29BB9E58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3445" y="1485694"/>
            <a:ext cx="5565667" cy="5067506"/>
          </a:xfrm>
          <a:ln>
            <a:solidFill>
              <a:schemeClr val="accent1"/>
            </a:solidFill>
          </a:ln>
        </p:spPr>
      </p:pic>
    </p:spTree>
    <p:extLst>
      <p:ext uri="{BB962C8B-B14F-4D97-AF65-F5344CB8AC3E}">
        <p14:creationId xmlns:p14="http://schemas.microsoft.com/office/powerpoint/2010/main" val="3582796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3D2EACC-D82D-CF41-87B6-54459F389231}"/>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327AF3F0-53C9-7D40-9276-F1CEFD970EAD}"/>
              </a:ext>
            </a:extLst>
          </p:cNvPr>
          <p:cNvSpPr txBox="1"/>
          <p:nvPr/>
        </p:nvSpPr>
        <p:spPr>
          <a:xfrm>
            <a:off x="814192" y="2805830"/>
            <a:ext cx="7175378" cy="1862048"/>
          </a:xfrm>
          <a:prstGeom prst="rect">
            <a:avLst/>
          </a:prstGeom>
          <a:noFill/>
        </p:spPr>
        <p:txBody>
          <a:bodyPr wrap="square" rtlCol="0">
            <a:spAutoFit/>
          </a:bodyPr>
          <a:lstStyle/>
          <a:p>
            <a:r>
              <a:rPr lang="es-CO" sz="11500" dirty="0">
                <a:solidFill>
                  <a:srgbClr val="FF0062"/>
                </a:solidFill>
                <a:latin typeface="Volkswagen Serial" panose="02000000000000000000" pitchFamily="2" charset="77"/>
              </a:rPr>
              <a:t>Algoritmos</a:t>
            </a:r>
            <a:endParaRPr lang="es-CO" sz="4800" dirty="0">
              <a:solidFill>
                <a:srgbClr val="3366C9"/>
              </a:solidFill>
              <a:latin typeface="Volkswagen Serial" panose="02000000000000000000" pitchFamily="2" charset="77"/>
            </a:endParaRPr>
          </a:p>
        </p:txBody>
      </p:sp>
      <p:sp>
        <p:nvSpPr>
          <p:cNvPr id="11" name="CuadroTexto 10">
            <a:extLst>
              <a:ext uri="{FF2B5EF4-FFF2-40B4-BE49-F238E27FC236}">
                <a16:creationId xmlns:a16="http://schemas.microsoft.com/office/drawing/2014/main" id="{940D40AD-831A-244D-8EC4-987A5049EB67}"/>
              </a:ext>
            </a:extLst>
          </p:cNvPr>
          <p:cNvSpPr txBox="1"/>
          <p:nvPr/>
        </p:nvSpPr>
        <p:spPr>
          <a:xfrm>
            <a:off x="901874" y="4381215"/>
            <a:ext cx="6630496" cy="646331"/>
          </a:xfrm>
          <a:prstGeom prst="rect">
            <a:avLst/>
          </a:prstGeom>
          <a:noFill/>
        </p:spPr>
        <p:txBody>
          <a:bodyPr wrap="square" rtlCol="0">
            <a:spAutoFit/>
          </a:bodyPr>
          <a:lstStyle/>
          <a:p>
            <a:r>
              <a:rPr lang="es-CO" sz="3600" dirty="0">
                <a:solidFill>
                  <a:srgbClr val="3366C9"/>
                </a:solidFill>
                <a:latin typeface="Volkswagen Serial" panose="02000000000000000000" pitchFamily="2" charset="77"/>
              </a:rPr>
              <a:t>Representación: Pseudocódigo</a:t>
            </a:r>
          </a:p>
        </p:txBody>
      </p:sp>
    </p:spTree>
    <p:extLst>
      <p:ext uri="{BB962C8B-B14F-4D97-AF65-F5344CB8AC3E}">
        <p14:creationId xmlns:p14="http://schemas.microsoft.com/office/powerpoint/2010/main" val="3300100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306834"/>
            <a:ext cx="7005391"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Pseudocódigo</a:t>
            </a:r>
          </a:p>
        </p:txBody>
      </p:sp>
      <p:sp>
        <p:nvSpPr>
          <p:cNvPr id="8" name="Marcador de contenido 2">
            <a:extLst>
              <a:ext uri="{FF2B5EF4-FFF2-40B4-BE49-F238E27FC236}">
                <a16:creationId xmlns:a16="http://schemas.microsoft.com/office/drawing/2014/main" id="{03AB4BC5-C88F-0A45-828D-9AEDF0E111CC}"/>
              </a:ext>
            </a:extLst>
          </p:cNvPr>
          <p:cNvSpPr txBox="1">
            <a:spLocks noGrp="1"/>
          </p:cNvSpPr>
          <p:nvPr>
            <p:ph idx="1"/>
          </p:nvPr>
        </p:nvSpPr>
        <p:spPr>
          <a:xfrm>
            <a:off x="546466" y="1414222"/>
            <a:ext cx="10515600" cy="1643527"/>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t>Sencillamente es la </a:t>
            </a:r>
            <a:r>
              <a:rPr lang="es-ES_tradnl" b="1" i="1" dirty="0"/>
              <a:t>representación textual de un algoritmo</a:t>
            </a:r>
            <a:r>
              <a:rPr lang="es-ES_tradnl" dirty="0"/>
              <a:t> de manera que dicho texto se encuentre enmarcado en </a:t>
            </a:r>
            <a:r>
              <a:rPr lang="es-ES_tradnl" b="1" i="1" dirty="0"/>
              <a:t>algunas normas técnicas</a:t>
            </a:r>
            <a:r>
              <a:rPr lang="es-ES_tradnl" dirty="0"/>
              <a:t> que faciliten su posterior </a:t>
            </a:r>
            <a:r>
              <a:rPr lang="es-ES_tradnl" b="1" i="1" dirty="0"/>
              <a:t>transcripción a un Lenguaje de Programación.</a:t>
            </a:r>
          </a:p>
        </p:txBody>
      </p:sp>
      <p:pic>
        <p:nvPicPr>
          <p:cNvPr id="10" name="Imagen 9" descr="Imagen que contiene texto&#10;&#10;Descripción generada automáticamente">
            <a:extLst>
              <a:ext uri="{FF2B5EF4-FFF2-40B4-BE49-F238E27FC236}">
                <a16:creationId xmlns:a16="http://schemas.microsoft.com/office/drawing/2014/main" id="{084A37C8-77C1-D64C-AE6D-E9317333C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3463406"/>
            <a:ext cx="4762500" cy="2324100"/>
          </a:xfrm>
          <a:prstGeom prst="rect">
            <a:avLst/>
          </a:prstGeom>
        </p:spPr>
      </p:pic>
    </p:spTree>
    <p:extLst>
      <p:ext uri="{BB962C8B-B14F-4D97-AF65-F5344CB8AC3E}">
        <p14:creationId xmlns:p14="http://schemas.microsoft.com/office/powerpoint/2010/main" val="259182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306834"/>
            <a:ext cx="7005391" cy="701731"/>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Normas Pseudocódigo</a:t>
            </a:r>
          </a:p>
        </p:txBody>
      </p:sp>
      <p:sp>
        <p:nvSpPr>
          <p:cNvPr id="12" name="Marcador de contenido 2">
            <a:extLst>
              <a:ext uri="{FF2B5EF4-FFF2-40B4-BE49-F238E27FC236}">
                <a16:creationId xmlns:a16="http://schemas.microsoft.com/office/drawing/2014/main" id="{58900ACA-284D-BA43-833E-2900C8B05F2C}"/>
              </a:ext>
            </a:extLst>
          </p:cNvPr>
          <p:cNvSpPr txBox="1">
            <a:spLocks noGrp="1"/>
          </p:cNvSpPr>
          <p:nvPr>
            <p:ph idx="1"/>
          </p:nvPr>
        </p:nvSpPr>
        <p:spPr>
          <a:xfrm>
            <a:off x="546466" y="1315399"/>
            <a:ext cx="10515600" cy="4095480"/>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t>Lineamientos que siendo opcionales, facilitan la posterior </a:t>
            </a:r>
            <a:r>
              <a:rPr lang="es-ES_tradnl" b="1" i="1" dirty="0"/>
              <a:t>transcripción del algoritmo a un Lenguaje de Programación</a:t>
            </a:r>
            <a:r>
              <a:rPr lang="es-ES_tradnl" dirty="0"/>
              <a:t> cuando son cumplidos a cabalidad.</a:t>
            </a:r>
          </a:p>
          <a:p>
            <a:endParaRPr lang="es-ES_tradnl" dirty="0"/>
          </a:p>
          <a:p>
            <a:r>
              <a:rPr lang="es-ES_tradnl" dirty="0"/>
              <a:t>Las normas se requieren para eliminar ambigüedades o informalidad.</a:t>
            </a:r>
          </a:p>
          <a:p>
            <a:endParaRPr lang="es-ES_tradnl" dirty="0"/>
          </a:p>
          <a:p>
            <a:r>
              <a:rPr lang="es-ES_tradnl" dirty="0"/>
              <a:t>El objetivo de las técnicas de representación es facilitar la posterior transcripción de los algoritmos.</a:t>
            </a:r>
          </a:p>
        </p:txBody>
      </p:sp>
    </p:spTree>
    <p:extLst>
      <p:ext uri="{BB962C8B-B14F-4D97-AF65-F5344CB8AC3E}">
        <p14:creationId xmlns:p14="http://schemas.microsoft.com/office/powerpoint/2010/main" val="19952352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Pseudocódigo Norma 1</a:t>
            </a:r>
            <a:br>
              <a:rPr lang="es-CO" dirty="0"/>
            </a:br>
            <a:r>
              <a:rPr lang="es-CO" dirty="0"/>
              <a:t>Nombramiento</a:t>
            </a:r>
          </a:p>
        </p:txBody>
      </p:sp>
      <p:pic>
        <p:nvPicPr>
          <p:cNvPr id="7" name="Marcador de contenido 6" descr="Imagen que contiene sostener, pelota, jugador, listo&#10;&#10;Descripción generada automáticamente">
            <a:extLst>
              <a:ext uri="{FF2B5EF4-FFF2-40B4-BE49-F238E27FC236}">
                <a16:creationId xmlns:a16="http://schemas.microsoft.com/office/drawing/2014/main" id="{E752C4E4-F1BD-E444-8319-0485A26C0E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3005" y="1950437"/>
            <a:ext cx="5262521" cy="3362166"/>
          </a:xfrm>
          <a:prstGeom prst="rect">
            <a:avLst/>
          </a:prstGeom>
          <a:ln>
            <a:solidFill>
              <a:schemeClr val="accent1"/>
            </a:solidFill>
          </a:ln>
        </p:spPr>
      </p:pic>
      <p:pic>
        <p:nvPicPr>
          <p:cNvPr id="8" name="Marcador de contenido 4" descr="Imagen que contiene reloj&#10;&#10;Descripción generada automáticamente">
            <a:extLst>
              <a:ext uri="{FF2B5EF4-FFF2-40B4-BE49-F238E27FC236}">
                <a16:creationId xmlns:a16="http://schemas.microsoft.com/office/drawing/2014/main" id="{FB82E2C7-E4C6-B64B-B00B-D77DBBE33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42" y="2308652"/>
            <a:ext cx="2285810" cy="2240695"/>
          </a:xfrm>
          <a:prstGeom prst="rect">
            <a:avLst/>
          </a:prstGeom>
          <a:ln>
            <a:solidFill>
              <a:schemeClr val="accent1"/>
            </a:solidFill>
          </a:ln>
        </p:spPr>
      </p:pic>
      <p:pic>
        <p:nvPicPr>
          <p:cNvPr id="9" name="Imagen 8" descr="Imagen que contiene dibujo, señal&#10;&#10;Descripción generada automáticamente">
            <a:extLst>
              <a:ext uri="{FF2B5EF4-FFF2-40B4-BE49-F238E27FC236}">
                <a16:creationId xmlns:a16="http://schemas.microsoft.com/office/drawing/2014/main" id="{C1C30652-3AD3-0C42-B464-BFE1AB2AC813}"/>
              </a:ext>
            </a:extLst>
          </p:cNvPr>
          <p:cNvPicPr>
            <a:picLocks noChangeAspect="1"/>
          </p:cNvPicPr>
          <p:nvPr/>
        </p:nvPicPr>
        <p:blipFill rotWithShape="1">
          <a:blip r:embed="rId5">
            <a:extLst>
              <a:ext uri="{28A0092B-C50C-407E-A947-70E740481C1C}">
                <a14:useLocalDpi xmlns:a14="http://schemas.microsoft.com/office/drawing/2010/main" val="0"/>
              </a:ext>
            </a:extLst>
          </a:blip>
          <a:srcRect l="3477" t="4620" r="1828" b="4789"/>
          <a:stretch/>
        </p:blipFill>
        <p:spPr>
          <a:xfrm>
            <a:off x="8702379" y="2880360"/>
            <a:ext cx="3370402" cy="1685201"/>
          </a:xfrm>
          <a:prstGeom prst="rect">
            <a:avLst/>
          </a:prstGeom>
          <a:ln>
            <a:solidFill>
              <a:schemeClr val="accent1"/>
            </a:solidFill>
          </a:ln>
        </p:spPr>
      </p:pic>
    </p:spTree>
    <p:extLst>
      <p:ext uri="{BB962C8B-B14F-4D97-AF65-F5344CB8AC3E}">
        <p14:creationId xmlns:p14="http://schemas.microsoft.com/office/powerpoint/2010/main" val="1341315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9" name="Título 3">
            <a:extLst>
              <a:ext uri="{FF2B5EF4-FFF2-40B4-BE49-F238E27FC236}">
                <a16:creationId xmlns:a16="http://schemas.microsoft.com/office/drawing/2014/main" id="{4C6DC6D0-6F19-B24D-A78B-28FAA674EE0D}"/>
              </a:ext>
            </a:extLst>
          </p:cNvPr>
          <p:cNvSpPr txBox="1">
            <a:spLocks noGrp="1"/>
          </p:cNvSpPr>
          <p:nvPr>
            <p:ph type="title"/>
          </p:nvPr>
        </p:nvSpPr>
        <p:spPr>
          <a:xfrm>
            <a:off x="2992486" y="0"/>
            <a:ext cx="5623560" cy="1325563"/>
          </a:xfrm>
          <a:prstGeom prst="rect">
            <a:avLst/>
          </a:prstGeom>
          <a:noFill/>
        </p:spPr>
        <p:txBody>
          <a:bodyPr vert="horz" wrap="square" lIns="91440" tIns="45720" rIns="91440" bIns="45720" rtlCol="0" anchor="ctr">
            <a:spAutoFit/>
          </a:bodyPr>
          <a:lstStyle>
            <a:lvl1pPr algn="ctr" defTabSz="914400" rtl="0" eaLnBrk="1" latinLnBrk="0" hangingPunct="1">
              <a:lnSpc>
                <a:spcPct val="90000"/>
              </a:lnSpc>
              <a:spcBef>
                <a:spcPct val="0"/>
              </a:spcBef>
              <a:buNone/>
              <a:defRPr sz="4400" kern="1200">
                <a:solidFill>
                  <a:srgbClr val="FF0062"/>
                </a:solidFill>
                <a:latin typeface="Volkswagen Serial" panose="02000000000000000000" pitchFamily="2" charset="77"/>
                <a:ea typeface="+mj-ea"/>
                <a:cs typeface="+mj-cs"/>
              </a:defRPr>
            </a:lvl1pPr>
          </a:lstStyle>
          <a:p>
            <a:r>
              <a:rPr lang="es-CO" dirty="0"/>
              <a:t>Pseudocódigo Norma 1</a:t>
            </a:r>
            <a:br>
              <a:rPr lang="es-CO" dirty="0"/>
            </a:br>
            <a:r>
              <a:rPr lang="es-CO" dirty="0"/>
              <a:t>Nombramiento</a:t>
            </a:r>
          </a:p>
        </p:txBody>
      </p:sp>
      <p:sp>
        <p:nvSpPr>
          <p:cNvPr id="13" name="Marcador de contenido 2">
            <a:extLst>
              <a:ext uri="{FF2B5EF4-FFF2-40B4-BE49-F238E27FC236}">
                <a16:creationId xmlns:a16="http://schemas.microsoft.com/office/drawing/2014/main" id="{64851FE9-8FDD-8148-B24F-0376887EA8D3}"/>
              </a:ext>
            </a:extLst>
          </p:cNvPr>
          <p:cNvSpPr txBox="1">
            <a:spLocks noGrp="1"/>
          </p:cNvSpPr>
          <p:nvPr>
            <p:ph idx="1"/>
          </p:nvPr>
        </p:nvSpPr>
        <p:spPr>
          <a:xfrm>
            <a:off x="0" y="1703399"/>
            <a:ext cx="11734800" cy="3451201"/>
          </a:xfrm>
          <a:prstGeom prst="rect">
            <a:avLst/>
          </a:prstGeom>
          <a:noFill/>
        </p:spPr>
        <p:txBody>
          <a:bodyPr vert="horz" wrap="square" lIns="91440" tIns="45720" rIns="91440" bIns="45720" rtlCol="0">
            <a:spAutoFit/>
          </a:bodyPr>
          <a:lstStyle>
            <a:lvl1pPr marL="685800" indent="-457200" algn="just">
              <a:lnSpc>
                <a:spcPct val="90000"/>
              </a:lnSpc>
              <a:spcBef>
                <a:spcPts val="1000"/>
              </a:spcBef>
              <a:buFont typeface="Arial" panose="020B0604020202020204" pitchFamily="34" charset="0"/>
              <a:buChar char="•"/>
              <a:defRPr sz="2800" b="0" i="0">
                <a:solidFill>
                  <a:srgbClr val="3366C9"/>
                </a:solidFill>
                <a:latin typeface="Volkswagen Serial" panose="02000000000000000000" pitchFamily="2" charset="77"/>
              </a:defRPr>
            </a:lvl1pPr>
            <a:lvl2pPr marL="685800" indent="-228600">
              <a:lnSpc>
                <a:spcPct val="90000"/>
              </a:lnSpc>
              <a:spcBef>
                <a:spcPts val="500"/>
              </a:spcBef>
              <a:buFont typeface="Arial" panose="020B0604020202020204" pitchFamily="34" charset="0"/>
              <a:buChar char="•"/>
              <a:defRPr sz="2400"/>
            </a:lvl2pPr>
            <a:lvl3pPr marL="971550" lvl="2" indent="-514350">
              <a:lnSpc>
                <a:spcPct val="90000"/>
              </a:lnSpc>
              <a:spcBef>
                <a:spcPts val="1000"/>
              </a:spcBef>
              <a:buFont typeface="Courier New" panose="02070309020205020404" pitchFamily="49" charset="0"/>
              <a:buChar char="o"/>
              <a:defRPr sz="2400">
                <a:solidFill>
                  <a:srgbClr val="3366C9"/>
                </a:solidFill>
                <a:latin typeface="Volkswagen Serial" panose="02000000000000000000" pitchFamily="2" charset="77"/>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t>Establecer un nombre al algoritmo </a:t>
            </a:r>
            <a:r>
              <a:rPr lang="es-ES_tradnl" b="1" dirty="0"/>
              <a:t>corto</a:t>
            </a:r>
            <a:r>
              <a:rPr lang="es-ES_tradnl" dirty="0"/>
              <a:t> y que haga referencia aproximada a lo que contiene (mnemónico).</a:t>
            </a:r>
          </a:p>
          <a:p>
            <a:endParaRPr lang="es-ES_tradnl" dirty="0"/>
          </a:p>
          <a:p>
            <a:r>
              <a:rPr lang="es-ES_tradnl" dirty="0"/>
              <a:t>La </a:t>
            </a:r>
            <a:r>
              <a:rPr lang="es-ES_tradnl" b="1" i="1" dirty="0"/>
              <a:t>reutilización del código</a:t>
            </a:r>
            <a:r>
              <a:rPr lang="es-ES_tradnl" dirty="0"/>
              <a:t> es un factor importante en el ejercicio profesional. Un nombre apropiado facilitará el aprovechamiento del esfuerzo realizado previamente, cuando se diseñaron algoritmos que solucionaron situaciones similares a las que tenemos en este momento, o por qué no, la misma situación.</a:t>
            </a:r>
          </a:p>
        </p:txBody>
      </p:sp>
    </p:spTree>
    <p:extLst>
      <p:ext uri="{BB962C8B-B14F-4D97-AF65-F5344CB8AC3E}">
        <p14:creationId xmlns:p14="http://schemas.microsoft.com/office/powerpoint/2010/main" val="4869284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69F49C-215D-8E4C-B2AF-7AAF62179F7D}"/>
              </a:ext>
            </a:extLst>
          </p:cNvPr>
          <p:cNvPicPr>
            <a:picLocks noChangeAspect="1"/>
          </p:cNvPicPr>
          <p:nvPr/>
        </p:nvPicPr>
        <p:blipFill>
          <a:blip r:embed="rId2"/>
          <a:stretch>
            <a:fillRect/>
          </a:stretch>
        </p:blipFill>
        <p:spPr>
          <a:xfrm>
            <a:off x="0" y="0"/>
            <a:ext cx="12192000" cy="6858000"/>
          </a:xfrm>
          <a:prstGeom prst="rect">
            <a:avLst/>
          </a:prstGeom>
        </p:spPr>
      </p:pic>
      <p:sp>
        <p:nvSpPr>
          <p:cNvPr id="11" name="Título 3">
            <a:extLst>
              <a:ext uri="{FF2B5EF4-FFF2-40B4-BE49-F238E27FC236}">
                <a16:creationId xmlns:a16="http://schemas.microsoft.com/office/drawing/2014/main" id="{C1F8334E-48EA-CC48-B36C-1A73642947E4}"/>
              </a:ext>
            </a:extLst>
          </p:cNvPr>
          <p:cNvSpPr txBox="1">
            <a:spLocks noGrp="1"/>
          </p:cNvSpPr>
          <p:nvPr>
            <p:ph type="title"/>
          </p:nvPr>
        </p:nvSpPr>
        <p:spPr>
          <a:xfrm>
            <a:off x="2301571" y="2136"/>
            <a:ext cx="7005391" cy="1311128"/>
          </a:xfrm>
          <a:prstGeom prst="rect">
            <a:avLst/>
          </a:prstGeom>
          <a:noFill/>
        </p:spPr>
        <p:txBody>
          <a:bodyPr vert="horz" wrap="square" lIns="91440" tIns="45720" rIns="91440" bIns="45720" rtlCol="0" anchor="ctr">
            <a:spAutoFit/>
          </a:bodyPr>
          <a:lstStyle>
            <a:lvl1pPr algn="ctr">
              <a:lnSpc>
                <a:spcPct val="90000"/>
              </a:lnSpc>
              <a:spcBef>
                <a:spcPct val="0"/>
              </a:spcBef>
              <a:buNone/>
              <a:defRPr sz="4400">
                <a:solidFill>
                  <a:srgbClr val="FF0062"/>
                </a:solidFill>
                <a:latin typeface="Volkswagen Serial" panose="02000000000000000000" pitchFamily="2" charset="77"/>
                <a:ea typeface="+mj-ea"/>
                <a:cs typeface="+mj-cs"/>
              </a:defRPr>
            </a:lvl1pPr>
          </a:lstStyle>
          <a:p>
            <a:r>
              <a:rPr lang="es-CO" dirty="0"/>
              <a:t>Pseudocódigo Norma 2</a:t>
            </a:r>
            <a:br>
              <a:rPr lang="es-CO" dirty="0"/>
            </a:br>
            <a:r>
              <a:rPr lang="es-CO" dirty="0"/>
              <a:t>Declaración Variables</a:t>
            </a:r>
          </a:p>
        </p:txBody>
      </p:sp>
      <p:pic>
        <p:nvPicPr>
          <p:cNvPr id="10" name="Marcador de contenido 9" descr="Imagen que contiene caja&#10;&#10;Descripción generada automáticamente">
            <a:extLst>
              <a:ext uri="{FF2B5EF4-FFF2-40B4-BE49-F238E27FC236}">
                <a16:creationId xmlns:a16="http://schemas.microsoft.com/office/drawing/2014/main" id="{F8AE7A15-39D9-AF45-8DCD-10C2F57602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8957" y="1734185"/>
            <a:ext cx="6379696" cy="4351338"/>
          </a:xfrm>
          <a:prstGeom prst="rect">
            <a:avLst/>
          </a:prstGeom>
          <a:ln>
            <a:solidFill>
              <a:schemeClr val="accent1"/>
            </a:solidFill>
          </a:ln>
        </p:spPr>
      </p:pic>
      <p:pic>
        <p:nvPicPr>
          <p:cNvPr id="12" name="Marcador de contenido 12">
            <a:extLst>
              <a:ext uri="{FF2B5EF4-FFF2-40B4-BE49-F238E27FC236}">
                <a16:creationId xmlns:a16="http://schemas.microsoft.com/office/drawing/2014/main" id="{38A524B0-C55F-6C41-AB0A-816347F0B7B1}"/>
              </a:ext>
            </a:extLst>
          </p:cNvPr>
          <p:cNvPicPr>
            <a:picLocks noChangeAspect="1"/>
          </p:cNvPicPr>
          <p:nvPr/>
        </p:nvPicPr>
        <p:blipFill rotWithShape="1">
          <a:blip r:embed="rId4">
            <a:extLst>
              <a:ext uri="{28A0092B-C50C-407E-A947-70E740481C1C}">
                <a14:useLocalDpi xmlns:a14="http://schemas.microsoft.com/office/drawing/2010/main" val="0"/>
              </a:ext>
            </a:extLst>
          </a:blip>
          <a:srcRect l="3785" t="7316" r="3523" b="5197"/>
          <a:stretch/>
        </p:blipFill>
        <p:spPr>
          <a:xfrm>
            <a:off x="613347" y="2455941"/>
            <a:ext cx="4159876" cy="2365216"/>
          </a:xfrm>
          <a:prstGeom prst="rect">
            <a:avLst/>
          </a:prstGeom>
          <a:ln>
            <a:solidFill>
              <a:schemeClr val="accent1"/>
            </a:solidFill>
          </a:ln>
        </p:spPr>
      </p:pic>
    </p:spTree>
    <p:extLst>
      <p:ext uri="{BB962C8B-B14F-4D97-AF65-F5344CB8AC3E}">
        <p14:creationId xmlns:p14="http://schemas.microsoft.com/office/powerpoint/2010/main" val="28817735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4525</TotalTime>
  <Words>6171</Words>
  <Application>Microsoft Office PowerPoint</Application>
  <PresentationFormat>Panorámica</PresentationFormat>
  <Paragraphs>656</Paragraphs>
  <Slides>172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172</vt:i4>
      </vt:variant>
    </vt:vector>
  </HeadingPairs>
  <TitlesOfParts>
    <vt:vector size="179" baseType="lpstr">
      <vt:lpstr>Arial</vt:lpstr>
      <vt:lpstr>Calibri</vt:lpstr>
      <vt:lpstr>Calibri Light</vt:lpstr>
      <vt:lpstr>Cambria Math</vt:lpstr>
      <vt:lpstr>Courier New</vt:lpstr>
      <vt:lpstr>Volkswagen Serial</vt:lpstr>
      <vt:lpstr>Tema de Office</vt:lpstr>
      <vt:lpstr>Presentación de PowerPoint</vt:lpstr>
      <vt:lpstr>Presentación de PowerPoint</vt:lpstr>
      <vt:lpstr>Presentación de PowerPoint</vt:lpstr>
      <vt:lpstr>Lógica de Programación</vt:lpstr>
      <vt:lpstr>Lógica de Programación</vt:lpstr>
      <vt:lpstr>Lógica de Programación</vt:lpstr>
      <vt:lpstr>Lógica (Algunas Definiciones)</vt:lpstr>
      <vt:lpstr>Lógica</vt:lpstr>
      <vt:lpstr>Metodología Para Solucionar un Problema</vt:lpstr>
      <vt:lpstr>Metodología Para Solucionar un Problema</vt:lpstr>
      <vt:lpstr>Metodología Para Solucionar un Problema</vt:lpstr>
      <vt:lpstr>Ejemplo Algoritmo</vt:lpstr>
      <vt:lpstr>Ejemplo Algoritmo</vt:lpstr>
      <vt:lpstr>Ejemplo Algoritmo</vt:lpstr>
      <vt:lpstr>Generalización del Algoritmo</vt:lpstr>
      <vt:lpstr>Observaciones Generales del Algoritmo</vt:lpstr>
      <vt:lpstr>Observaciones Generales del Algoritmo</vt:lpstr>
      <vt:lpstr>Puesta en Marcha del Algoritmo</vt:lpstr>
      <vt:lpstr>Clasificación Algoritmos</vt:lpstr>
      <vt:lpstr>Clasificación Algoritmos</vt:lpstr>
      <vt:lpstr>Presentación de PowerPoint</vt:lpstr>
      <vt:lpstr>Algoritmos Computacionales</vt:lpstr>
      <vt:lpstr>Pasos para construir un Algoritmo Computacional</vt:lpstr>
      <vt:lpstr>Pasos para construir un Algoritmo Computacional</vt:lpstr>
      <vt:lpstr>Pasos para construir un Algoritmo Computacional</vt:lpstr>
      <vt:lpstr>Pasos para construir un Algoritmo Computacional</vt:lpstr>
      <vt:lpstr>Pasos para construir un Algoritmo Computacional</vt:lpstr>
      <vt:lpstr>Pasos para construir un Algoritmo Computacional</vt:lpstr>
      <vt:lpstr>Variables, Algoritmo y Sistema</vt:lpstr>
      <vt:lpstr>Variables, Algoritmo y Sistema</vt:lpstr>
      <vt:lpstr>Variables</vt:lpstr>
      <vt:lpstr>Asignando Valores a Variables</vt:lpstr>
      <vt:lpstr>Ejemplo Instrucciones - Variables</vt:lpstr>
      <vt:lpstr>Ejemplo Instrucciones - Variables</vt:lpstr>
      <vt:lpstr>Ejemplo Instrucciones - Variables</vt:lpstr>
      <vt:lpstr>Ejemplo Instrucciones - Variables</vt:lpstr>
      <vt:lpstr>Ejemplo Instrucciones - Variables</vt:lpstr>
      <vt:lpstr>Ejemplo Instrucciones - Variables</vt:lpstr>
      <vt:lpstr>Clasificación Algoritmos</vt:lpstr>
      <vt:lpstr>Esquema</vt:lpstr>
      <vt:lpstr>Situaciones</vt:lpstr>
      <vt:lpstr>Situaciones</vt:lpstr>
      <vt:lpstr>Variabilidad</vt:lpstr>
      <vt:lpstr>Objetivo Representación</vt:lpstr>
      <vt:lpstr>Objetivo Representación</vt:lpstr>
      <vt:lpstr>Consideraciones Algorítmicas – Pensamiento Humano</vt:lpstr>
      <vt:lpstr>Consideraciones Algorítmicas – Pensamiento Humano</vt:lpstr>
      <vt:lpstr>Consideraciones Algorítmicas – Pensamiento Humano</vt:lpstr>
      <vt:lpstr>Consideraciones Algorítmicas – Pensamiento Humano</vt:lpstr>
      <vt:lpstr>Consideraciones Algorítmicas – Pensamiento Humano</vt:lpstr>
      <vt:lpstr>Consideraciones Algorítmicas – Pensamiento Humano</vt:lpstr>
      <vt:lpstr>Consideraciones Algorítmicas – Pensamiento Humano</vt:lpstr>
      <vt:lpstr>Consideraciones Algorítmicas – Pensamiento Humano</vt:lpstr>
      <vt:lpstr>Estructuras Básicas: Expresión Técnica</vt:lpstr>
      <vt:lpstr>Secuencias de Órdenes</vt:lpstr>
      <vt:lpstr>Secuencias de Órdenes Ejemplo 1</vt:lpstr>
      <vt:lpstr>Secuencias de Órdenes Ejemplo 1</vt:lpstr>
      <vt:lpstr>Secuencias de Órdenes Ejemplo 2</vt:lpstr>
      <vt:lpstr>Secuencias de Órdenes Ejemplo 2</vt:lpstr>
      <vt:lpstr>Secuencias de Órdenes Observaciones</vt:lpstr>
      <vt:lpstr>Las Decisiones</vt:lpstr>
      <vt:lpstr>Las Decisiones Ejemplo 1</vt:lpstr>
      <vt:lpstr>Las Decisiones Ejemplo 1</vt:lpstr>
      <vt:lpstr>Las Decisiones Ejemplo 1 - Observaciones</vt:lpstr>
      <vt:lpstr>Las Decisiones Ejemplo 1 - Observaciones</vt:lpstr>
      <vt:lpstr>Las Decisiones Ejemplo 1 - Observaciones</vt:lpstr>
      <vt:lpstr>Las Decisiones Ejemplo 2</vt:lpstr>
      <vt:lpstr>Los Ciclos Ejemplo 1</vt:lpstr>
      <vt:lpstr>Los Ciclos Ejemplo 1</vt:lpstr>
      <vt:lpstr>Los Ciclos Ejemplo 1</vt:lpstr>
      <vt:lpstr>Los Ciclos Ejemplo 1 Observaciones</vt:lpstr>
      <vt:lpstr>Los Ciclos Ejemplo 1 Observaciones</vt:lpstr>
      <vt:lpstr>Los Ciclos Ejemplo 1 Observaciones</vt:lpstr>
      <vt:lpstr>Presentación de PowerPoint</vt:lpstr>
      <vt:lpstr>Diagramas de Flujo</vt:lpstr>
      <vt:lpstr>Diagramas de Flujo</vt:lpstr>
      <vt:lpstr>Diagramas de Flujo</vt:lpstr>
      <vt:lpstr>Diagramas de Flujo - Proceso</vt:lpstr>
      <vt:lpstr>Diagramas de Flujo - Decisión</vt:lpstr>
      <vt:lpstr>Diagramas de Flujo - Decisión Ejemplos</vt:lpstr>
      <vt:lpstr>Diagramas de Flujo -  Entradas o Salidas</vt:lpstr>
      <vt:lpstr>Diagramas de Flujo -  Escritura o Salida</vt:lpstr>
      <vt:lpstr>Diagramas de Flujo -  Inicio o Finalización</vt:lpstr>
      <vt:lpstr>Diagramas de Flujo -  Inicio o Finalización</vt:lpstr>
      <vt:lpstr>Diagramas de Flujo -  Conectores Diagramas</vt:lpstr>
      <vt:lpstr>Diagramas de Flujo -  Flechas (Flujos)</vt:lpstr>
      <vt:lpstr>Ejemplo Previo</vt:lpstr>
      <vt:lpstr>Ejemplo Previo</vt:lpstr>
      <vt:lpstr>Diagrama de Flujo – Vigilar Ventana</vt:lpstr>
      <vt:lpstr>Diagrama de Flujo – Vigilar Ventana</vt:lpstr>
      <vt:lpstr>Diagrama de Flujo – Vigilar Ventana</vt:lpstr>
      <vt:lpstr>Diagrama de Flujo – Vigilar Ventana</vt:lpstr>
      <vt:lpstr>Ejercicio: Proponer el Diagrama de Flujo</vt:lpstr>
      <vt:lpstr>Presentación de PowerPoint</vt:lpstr>
      <vt:lpstr>Pseudocódigo</vt:lpstr>
      <vt:lpstr>Normas Pseudocódigo</vt:lpstr>
      <vt:lpstr>Pseudocódigo Norma 1 Nombramiento</vt:lpstr>
      <vt:lpstr>Pseudocódigo Norma 1 Nombramiento</vt:lpstr>
      <vt:lpstr>Pseudocódigo Norma 2 Declaración Variables</vt:lpstr>
      <vt:lpstr>Pseudocódigo Norma 2 Declaración Variables</vt:lpstr>
      <vt:lpstr>Pseudocódigo Norma 3 Inicio y Finalización</vt:lpstr>
      <vt:lpstr>Pseudocódigo Norma 3 Inicio y Finalización</vt:lpstr>
      <vt:lpstr>Pseudocódigo Norma 4 Asignaciones y Mensajes</vt:lpstr>
      <vt:lpstr>Pseudocódigo Norma 4 Asignaciones y Mensajes</vt:lpstr>
      <vt:lpstr>Pseudocódigo Norma 4 Asignaciones y Mensajes</vt:lpstr>
      <vt:lpstr>Pseudocódigo Norma 4 Asignaciones y Mensajes</vt:lpstr>
      <vt:lpstr>Pseudocódigo Norma 4 Asignaciones y Mensajes</vt:lpstr>
      <vt:lpstr>Pseudocódigo Norma 5 Lecturas Usuario</vt:lpstr>
      <vt:lpstr>Pseudocódigo Norma 5 Lecturas Usuario</vt:lpstr>
      <vt:lpstr>Pseudocódigo Norma 5 Lecturas Usuario</vt:lpstr>
      <vt:lpstr>Pseudocódigo Norma 5 Lecturas Usuario</vt:lpstr>
      <vt:lpstr>Pseudocódigo Norma 6 Condicionales</vt:lpstr>
      <vt:lpstr>Pseudocódigo Norma 6 Condicionales</vt:lpstr>
      <vt:lpstr>Pseudocódigo Norma 6 Condicionales</vt:lpstr>
      <vt:lpstr>Condicionales – Operadores Relacionales</vt:lpstr>
      <vt:lpstr>Condiciones – Proposiciones</vt:lpstr>
      <vt:lpstr>Condiciones – Proposiciones</vt:lpstr>
      <vt:lpstr>Condiciones – Proposiciones</vt:lpstr>
      <vt:lpstr>Proposiciones: Primitivas y Compuestas</vt:lpstr>
      <vt:lpstr>Conectivos Proposicionales</vt:lpstr>
      <vt:lpstr>Conectivos Proposicionales</vt:lpstr>
      <vt:lpstr>Tabla de Verdad - Negación</vt:lpstr>
      <vt:lpstr>Conectivos Proposicionales</vt:lpstr>
      <vt:lpstr>Tabla de Verdad - Disyunción</vt:lpstr>
      <vt:lpstr>Conectivos Proposicionales</vt:lpstr>
      <vt:lpstr>Tabla de Verdad - Conjunción</vt:lpstr>
      <vt:lpstr>Conectivos Proposicionales</vt:lpstr>
      <vt:lpstr>Ejemplo 1</vt:lpstr>
      <vt:lpstr>Ejemplo 1</vt:lpstr>
      <vt:lpstr>Ejemplo 1</vt:lpstr>
      <vt:lpstr>Ejemplo 1</vt:lpstr>
      <vt:lpstr>Ejemplo 1</vt:lpstr>
      <vt:lpstr>Ejemplo 2</vt:lpstr>
      <vt:lpstr>Ejemplo 2</vt:lpstr>
      <vt:lpstr>Ejemplo 2</vt:lpstr>
      <vt:lpstr>Ejemplo 2</vt:lpstr>
      <vt:lpstr>Ejemplo 2</vt:lpstr>
      <vt:lpstr>Ejemplo 3</vt:lpstr>
      <vt:lpstr>Ejemplo 3</vt:lpstr>
      <vt:lpstr>Pseudocódigo Norma 7  Ciclos</vt:lpstr>
      <vt:lpstr>Pseudocódigo Norma 7  Ciclos</vt:lpstr>
      <vt:lpstr>Pseudocódigo Norma 7 Ciclos</vt:lpstr>
      <vt:lpstr>Presentación de PowerPoint</vt:lpstr>
      <vt:lpstr>Metodología, Técnica y Tecnología Para Solucionar un Problema</vt:lpstr>
      <vt:lpstr>Solución de un Problema Mediante el Computador</vt:lpstr>
      <vt:lpstr>Solución de un Problema Mediante el Computador</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1 Concepción - Representación - Codificación</vt:lpstr>
      <vt:lpstr>Ejemplo 2 Concepción - Representación - Codificación</vt:lpstr>
      <vt:lpstr>Ejemplo 2 Concepción - Representación - Codificación</vt:lpstr>
      <vt:lpstr>Ejemplo 2 Concepción - Representación - Codificación</vt:lpstr>
      <vt:lpstr>Ejemplo 2 Concepción - Representación - Codificación</vt:lpstr>
      <vt:lpstr>Ejemplo 2 Concepción - Representación - Codificación</vt:lpstr>
      <vt:lpstr>Ejemplo 2 Concepción - Representación - Codificación</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Luisa Fernanda  Grisales</cp:lastModifiedBy>
  <cp:revision>447</cp:revision>
  <dcterms:created xsi:type="dcterms:W3CDTF">2021-03-20T16:55:19Z</dcterms:created>
  <dcterms:modified xsi:type="dcterms:W3CDTF">2021-04-23T18:57:53Z</dcterms:modified>
</cp:coreProperties>
</file>